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73" r:id="rId6"/>
    <p:sldId id="277" r:id="rId7"/>
    <p:sldId id="274" r:id="rId8"/>
    <p:sldId id="278" r:id="rId9"/>
    <p:sldId id="275" r:id="rId10"/>
    <p:sldId id="276" r:id="rId11"/>
    <p:sldId id="260" r:id="rId12"/>
    <p:sldId id="261" r:id="rId13"/>
    <p:sldId id="262" r:id="rId14"/>
    <p:sldId id="263" r:id="rId15"/>
    <p:sldId id="279" r:id="rId16"/>
    <p:sldId id="280" r:id="rId17"/>
    <p:sldId id="292" r:id="rId18"/>
    <p:sldId id="282" r:id="rId19"/>
    <p:sldId id="283" r:id="rId20"/>
    <p:sldId id="284" r:id="rId21"/>
    <p:sldId id="264" r:id="rId22"/>
    <p:sldId id="265" r:id="rId23"/>
    <p:sldId id="266" r:id="rId24"/>
    <p:sldId id="267" r:id="rId25"/>
    <p:sldId id="285" r:id="rId26"/>
    <p:sldId id="286" r:id="rId27"/>
    <p:sldId id="287" r:id="rId28"/>
    <p:sldId id="288" r:id="rId29"/>
    <p:sldId id="268" r:id="rId30"/>
    <p:sldId id="269" r:id="rId31"/>
    <p:sldId id="270" r:id="rId32"/>
    <p:sldId id="271" r:id="rId33"/>
    <p:sldId id="272" r:id="rId34"/>
  </p:sldIdLst>
  <p:sldSz cx="9144000" cy="6858000" type="screen4x3"/>
  <p:notesSz cx="6858000" cy="9144000"/>
  <p:embeddedFontLst>
    <p:embeddedFont>
      <p:font typeface="Helvetica Neue" panose="020B0604020202020204" charset="0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iN6s/hvmxrimbrXz0wr56uMNPN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52C059D-87CD-2216-978E-904C0F60B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>
            <a:extLst>
              <a:ext uri="{FF2B5EF4-FFF2-40B4-BE49-F238E27FC236}">
                <a16:creationId xmlns:a16="http://schemas.microsoft.com/office/drawing/2014/main" id="{AA019EA8-1589-9C30-AFE7-D7D4BE747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B802E2C9-31DA-2386-EB15-379342116B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9288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5309F15F-630A-27BB-E0BF-F247CE406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>
            <a:extLst>
              <a:ext uri="{FF2B5EF4-FFF2-40B4-BE49-F238E27FC236}">
                <a16:creationId xmlns:a16="http://schemas.microsoft.com/office/drawing/2014/main" id="{AD8F7C83-245B-E0A7-41BE-A28D8D98E0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660FE936-AE19-1DAC-B095-F4F635F234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1937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C8A99CC-03F9-81A8-750D-71EC11EBE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>
            <a:extLst>
              <a:ext uri="{FF2B5EF4-FFF2-40B4-BE49-F238E27FC236}">
                <a16:creationId xmlns:a16="http://schemas.microsoft.com/office/drawing/2014/main" id="{DAC39F45-6FAB-126C-D872-DD2845CE81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08F79FF3-1E8C-4302-178D-60AEED9651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0393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5D9DF59-F06F-17B7-8D32-A9E2E6199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>
            <a:extLst>
              <a:ext uri="{FF2B5EF4-FFF2-40B4-BE49-F238E27FC236}">
                <a16:creationId xmlns:a16="http://schemas.microsoft.com/office/drawing/2014/main" id="{29304351-804D-7BD9-BF0C-124B390D37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FB6A273C-5479-A8AC-CC22-3D49084C89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7061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A56E55A-7F51-60E6-ED14-519F31358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>
            <a:extLst>
              <a:ext uri="{FF2B5EF4-FFF2-40B4-BE49-F238E27FC236}">
                <a16:creationId xmlns:a16="http://schemas.microsoft.com/office/drawing/2014/main" id="{ECE29D2F-E7B1-B728-F10A-5C8B932492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B64BEA0C-3747-B255-49E0-73BD4C9023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7629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629AC0B-67B8-A548-DFBD-FC51A71E7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>
            <a:extLst>
              <a:ext uri="{FF2B5EF4-FFF2-40B4-BE49-F238E27FC236}">
                <a16:creationId xmlns:a16="http://schemas.microsoft.com/office/drawing/2014/main" id="{80A06753-1376-1BA5-2B59-41AC953470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A0C0FDB4-AC21-3BB3-507D-7B9C14851A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5814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32B905C2-D10C-30DF-0C89-4C815425A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>
            <a:extLst>
              <a:ext uri="{FF2B5EF4-FFF2-40B4-BE49-F238E27FC236}">
                <a16:creationId xmlns:a16="http://schemas.microsoft.com/office/drawing/2014/main" id="{133D0BBB-459B-4FFE-80B1-E4A5F9D03E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>
            <a:extLst>
              <a:ext uri="{FF2B5EF4-FFF2-40B4-BE49-F238E27FC236}">
                <a16:creationId xmlns:a16="http://schemas.microsoft.com/office/drawing/2014/main" id="{27A2CC32-2092-A9EB-3603-7744CA0FFD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0100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B6FD05F3-FEA1-8EF0-6EE3-37F8F5B32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>
            <a:extLst>
              <a:ext uri="{FF2B5EF4-FFF2-40B4-BE49-F238E27FC236}">
                <a16:creationId xmlns:a16="http://schemas.microsoft.com/office/drawing/2014/main" id="{8C5193D9-9859-9234-46A7-E472EB6EDE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>
            <a:extLst>
              <a:ext uri="{FF2B5EF4-FFF2-40B4-BE49-F238E27FC236}">
                <a16:creationId xmlns:a16="http://schemas.microsoft.com/office/drawing/2014/main" id="{5666C738-819C-49B1-0B63-248B009055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139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A839D08E-9694-95D0-D00C-3720A8B9B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>
            <a:extLst>
              <a:ext uri="{FF2B5EF4-FFF2-40B4-BE49-F238E27FC236}">
                <a16:creationId xmlns:a16="http://schemas.microsoft.com/office/drawing/2014/main" id="{D3FA75E3-AA3B-0468-A4BF-B3D3FE0547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>
            <a:extLst>
              <a:ext uri="{FF2B5EF4-FFF2-40B4-BE49-F238E27FC236}">
                <a16:creationId xmlns:a16="http://schemas.microsoft.com/office/drawing/2014/main" id="{9A74A2E3-8254-3D19-43EC-F66D32B7BC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8177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798DC1FA-816D-33B5-8510-32177241D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>
            <a:extLst>
              <a:ext uri="{FF2B5EF4-FFF2-40B4-BE49-F238E27FC236}">
                <a16:creationId xmlns:a16="http://schemas.microsoft.com/office/drawing/2014/main" id="{AA698B68-CD60-0599-6386-0D68CC2695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>
            <a:extLst>
              <a:ext uri="{FF2B5EF4-FFF2-40B4-BE49-F238E27FC236}">
                <a16:creationId xmlns:a16="http://schemas.microsoft.com/office/drawing/2014/main" id="{FA6D0A4E-99C8-DF75-6308-121D37B1E1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9076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B3E1DA0E-AE0E-E13D-E882-92CCB4146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>
            <a:extLst>
              <a:ext uri="{FF2B5EF4-FFF2-40B4-BE49-F238E27FC236}">
                <a16:creationId xmlns:a16="http://schemas.microsoft.com/office/drawing/2014/main" id="{7758B431-BC25-32FE-52DF-756588B844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4945D453-AF8C-CA4C-5C5F-88006D739A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46019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6C22B70C-5661-A5FF-DB28-3382922B2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>
            <a:extLst>
              <a:ext uri="{FF2B5EF4-FFF2-40B4-BE49-F238E27FC236}">
                <a16:creationId xmlns:a16="http://schemas.microsoft.com/office/drawing/2014/main" id="{FC362739-4DAE-8BC2-5BEA-338906B969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2:notes">
            <a:extLst>
              <a:ext uri="{FF2B5EF4-FFF2-40B4-BE49-F238E27FC236}">
                <a16:creationId xmlns:a16="http://schemas.microsoft.com/office/drawing/2014/main" id="{5C3B5F63-9210-DEFD-CF48-2BBA85BD2C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69681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F65E031F-C3D6-4528-A344-05156D2E0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>
            <a:extLst>
              <a:ext uri="{FF2B5EF4-FFF2-40B4-BE49-F238E27FC236}">
                <a16:creationId xmlns:a16="http://schemas.microsoft.com/office/drawing/2014/main" id="{4D1B2430-FCDB-74CF-8AB6-3870299CEE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2:notes">
            <a:extLst>
              <a:ext uri="{FF2B5EF4-FFF2-40B4-BE49-F238E27FC236}">
                <a16:creationId xmlns:a16="http://schemas.microsoft.com/office/drawing/2014/main" id="{34102084-C7DA-FB22-EFCA-0A1632E36E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49594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0B849686-CDA3-2656-9E82-0FC6F186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>
            <a:extLst>
              <a:ext uri="{FF2B5EF4-FFF2-40B4-BE49-F238E27FC236}">
                <a16:creationId xmlns:a16="http://schemas.microsoft.com/office/drawing/2014/main" id="{F02FC3C5-8ADA-21F2-D2DC-648A8153CD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2:notes">
            <a:extLst>
              <a:ext uri="{FF2B5EF4-FFF2-40B4-BE49-F238E27FC236}">
                <a16:creationId xmlns:a16="http://schemas.microsoft.com/office/drawing/2014/main" id="{447128B9-E967-0648-749D-44F0BE5134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79479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726D2C41-384E-F356-B64C-5F4BF274E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>
            <a:extLst>
              <a:ext uri="{FF2B5EF4-FFF2-40B4-BE49-F238E27FC236}">
                <a16:creationId xmlns:a16="http://schemas.microsoft.com/office/drawing/2014/main" id="{C21057EB-99AC-2B3D-9E35-DDF8F20A67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2:notes">
            <a:extLst>
              <a:ext uri="{FF2B5EF4-FFF2-40B4-BE49-F238E27FC236}">
                <a16:creationId xmlns:a16="http://schemas.microsoft.com/office/drawing/2014/main" id="{2442C3D7-7E27-FE05-0AEF-9EC2D28C3C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10972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uverture">
  <p:cSld name="Couvertur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9" descr="POWERPOINT-01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745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9"/>
          <p:cNvSpPr txBox="1">
            <a:spLocks noGrp="1"/>
          </p:cNvSpPr>
          <p:nvPr>
            <p:ph type="ctrTitle"/>
          </p:nvPr>
        </p:nvSpPr>
        <p:spPr>
          <a:xfrm>
            <a:off x="2561180" y="4002089"/>
            <a:ext cx="5348718" cy="1043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ubTitle" idx="1"/>
          </p:nvPr>
        </p:nvSpPr>
        <p:spPr>
          <a:xfrm>
            <a:off x="2529814" y="5045768"/>
            <a:ext cx="5380084" cy="347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trée de chapitre">
  <p:cSld name="Entrée de chapitr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0" descr="POWERPOINT-0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745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0"/>
          <p:cNvSpPr txBox="1">
            <a:spLocks noGrp="1"/>
          </p:cNvSpPr>
          <p:nvPr>
            <p:ph type="ctrTitle"/>
          </p:nvPr>
        </p:nvSpPr>
        <p:spPr>
          <a:xfrm>
            <a:off x="2541764" y="3981030"/>
            <a:ext cx="5036018" cy="48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85A"/>
              </a:buClr>
              <a:buSzPts val="3200"/>
              <a:buFont typeface="Verdana"/>
              <a:buNone/>
              <a:defRPr sz="3200" b="1" i="0" u="none" strike="noStrike" cap="none">
                <a:solidFill>
                  <a:srgbClr val="00285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subTitle" idx="1"/>
          </p:nvPr>
        </p:nvSpPr>
        <p:spPr>
          <a:xfrm>
            <a:off x="2529814" y="4480443"/>
            <a:ext cx="5047968" cy="359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rgbClr val="CF2828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CF282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courante libre">
  <p:cSld name="Page courante libr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1800"/>
              <a:buFont typeface="Verdana"/>
              <a:buNone/>
              <a:defRPr sz="1800" b="1" i="0" u="none" strike="noStrike" cap="none">
                <a:solidFill>
                  <a:srgbClr val="CF282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6464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courante texte">
  <p:cSld name="Page courante text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459956" y="1315122"/>
            <a:ext cx="8216676" cy="4948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002C6E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6464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17500" algn="l" rtl="0">
              <a:spcBef>
                <a:spcPts val="280"/>
              </a:spcBef>
              <a:spcAft>
                <a:spcPts val="0"/>
              </a:spcAft>
              <a:buClr>
                <a:srgbClr val="C85A1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2C6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spcBef>
                <a:spcPts val="240"/>
              </a:spcBef>
              <a:spcAft>
                <a:spcPts val="0"/>
              </a:spcAft>
              <a:buClr>
                <a:srgbClr val="C85A1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2C6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rgbClr val="C85A19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rgbClr val="002C6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rgbClr val="C85A19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002C6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1800"/>
              <a:buFont typeface="Verdana"/>
              <a:buNone/>
              <a:defRPr sz="1800" b="1" i="0" u="none" strike="noStrike" cap="none">
                <a:solidFill>
                  <a:srgbClr val="CF282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ubTitle" idx="2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6464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courante photo">
  <p:cSld name="Page courante phot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3"/>
          <p:cNvSpPr>
            <a:spLocks noGrp="1"/>
          </p:cNvSpPr>
          <p:nvPr>
            <p:ph type="pic" idx="2"/>
          </p:nvPr>
        </p:nvSpPr>
        <p:spPr>
          <a:xfrm>
            <a:off x="451052" y="1565275"/>
            <a:ext cx="8225580" cy="4527554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23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1800"/>
              <a:buFont typeface="Verdana"/>
              <a:buNone/>
              <a:defRPr sz="1800" b="1" i="0" u="none" strike="noStrike" cap="none">
                <a:solidFill>
                  <a:srgbClr val="CF282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6464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courante 2 visuels et légendes">
  <p:cSld name="Page courante 2 visuels et légende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4"/>
          <p:cNvSpPr>
            <a:spLocks noGrp="1"/>
          </p:cNvSpPr>
          <p:nvPr>
            <p:ph type="pic" idx="2"/>
          </p:nvPr>
        </p:nvSpPr>
        <p:spPr>
          <a:xfrm>
            <a:off x="451053" y="1369816"/>
            <a:ext cx="4315386" cy="23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24"/>
          <p:cNvSpPr txBox="1">
            <a:spLocks noGrp="1"/>
          </p:cNvSpPr>
          <p:nvPr>
            <p:ph type="body" idx="1"/>
          </p:nvPr>
        </p:nvSpPr>
        <p:spPr>
          <a:xfrm>
            <a:off x="5051855" y="1369816"/>
            <a:ext cx="3610506" cy="487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C85A1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6464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17500" algn="l" rtl="0">
              <a:spcBef>
                <a:spcPts val="280"/>
              </a:spcBef>
              <a:spcAft>
                <a:spcPts val="0"/>
              </a:spcAft>
              <a:buClr>
                <a:srgbClr val="C85A19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28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spcBef>
                <a:spcPts val="240"/>
              </a:spcBef>
              <a:spcAft>
                <a:spcPts val="0"/>
              </a:spcAft>
              <a:buClr>
                <a:srgbClr val="C85A19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28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rgbClr val="C85A19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rgbClr val="0028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rgbClr val="C85A19"/>
              </a:buClr>
              <a:buSzPts val="1000"/>
              <a:buFont typeface="Courier New"/>
              <a:buChar char="o"/>
              <a:defRPr sz="1000" b="0" i="0" u="none" strike="noStrike" cap="none">
                <a:solidFill>
                  <a:srgbClr val="0028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24"/>
          <p:cNvSpPr>
            <a:spLocks noGrp="1"/>
          </p:cNvSpPr>
          <p:nvPr>
            <p:ph type="pic" idx="3"/>
          </p:nvPr>
        </p:nvSpPr>
        <p:spPr>
          <a:xfrm>
            <a:off x="449605" y="3916864"/>
            <a:ext cx="4316834" cy="23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24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1800"/>
              <a:buFont typeface="Verdana"/>
              <a:buNone/>
              <a:defRPr sz="1800" b="1" i="0" u="none" strike="noStrike" cap="none">
                <a:solidFill>
                  <a:srgbClr val="CF282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subTitle" idx="4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6464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courante vierge">
  <p:cSld name="Page courante vierg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 - message">
  <p:cSld name="Fin - messag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26" descr="POWERPOINT-06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8" descr="POWERPOINT-03.jp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9144000" cy="6857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8"/>
          <p:cNvSpPr txBox="1"/>
          <p:nvPr/>
        </p:nvSpPr>
        <p:spPr>
          <a:xfrm>
            <a:off x="6154834" y="6418281"/>
            <a:ext cx="2748046" cy="28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Verdana"/>
              <a:buNone/>
            </a:pPr>
            <a:fld id="{00000000-1234-1234-1234-123412341234}" type="slidenum">
              <a:rPr lang="fr-FR" sz="1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‹N°›</a:t>
            </a:fld>
            <a:endParaRPr sz="10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hyperlink" Target="https://bourgognefranchecomtevolley.fr/championnat-pre-national/" TargetMode="Externa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ourgognefranchecomtevolley.fr/wp-content/uploads/2026/09/RPE-BFC-2026-2027-PN-M.pdf" TargetMode="External"/><Relationship Id="rId5" Type="http://schemas.openxmlformats.org/officeDocument/2006/relationships/hyperlink" Target="https://bourgognefranchecomtevolley.fr/wp-content/uploads/2026/09/RPE-BFC-2026-2027-PN-F.pdf" TargetMode="External"/><Relationship Id="rId4" Type="http://schemas.openxmlformats.org/officeDocument/2006/relationships/hyperlink" Target="https://bourgognefranchecomtevolley.fr/championnat-pre-nationale-masculi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hyperlink" Target="https://bourgognefranchecomtevolley.fr/championnat-regional-feminin/" TargetMode="Externa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ourgognefranchecomtevolley.fr/wp-content/uploads/2026/09/RPE-BFC-2026-2027-RG-M.pdf" TargetMode="External"/><Relationship Id="rId5" Type="http://schemas.openxmlformats.org/officeDocument/2006/relationships/hyperlink" Target="https://bourgognefranchecomtevolley.fr/wp-content/uploads/2026/09/RPE-BFC-2026-2027-RG-F.pdf" TargetMode="External"/><Relationship Id="rId4" Type="http://schemas.openxmlformats.org/officeDocument/2006/relationships/hyperlink" Target="https://bourgognefranchecomtevolley.fr/championnat-regional-masculi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1nRwP86hy6bwjj9ZvcPPNDIgF_zV8DnhlTKI91ckyVjMAAQ/viewform?usp=dialo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hyperlink" Target="https://bourgognefranchecomtevolley.fr/regional-m18-filles-elite/" TargetMode="Externa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ourgognefranchecomtevolley.fr/wp-content/uploads/2026/09/RPE-BFC-2026-2027-M18-M-ELITE.pdf" TargetMode="External"/><Relationship Id="rId5" Type="http://schemas.openxmlformats.org/officeDocument/2006/relationships/hyperlink" Target="https://bourgognefranchecomtevolley.fr/wp-content/uploads/2026/09/RPE-BFC-2026-2027-M18-F-ELITE-1.pdf" TargetMode="External"/><Relationship Id="rId4" Type="http://schemas.openxmlformats.org/officeDocument/2006/relationships/hyperlink" Target="https://bourgognefranchecomtevolley.fr/regional-m18-garcons-elit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ourgognefranchecomtevolley.fr/regional-m18-feminin/" TargetMode="Externa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ourgognefranchecomtevolley.fr/wp-content/uploads/2026/09/RPE-BFC-2026-2027-M18-M-ACCESS-1.pdf" TargetMode="External"/><Relationship Id="rId5" Type="http://schemas.openxmlformats.org/officeDocument/2006/relationships/hyperlink" Target="https://bourgognefranchecomtevolley.fr/wp-content/uploads/2026/09/RPE-BFC-2026-2027-M18-F-ACCESS-1.pdf" TargetMode="External"/><Relationship Id="rId4" Type="http://schemas.openxmlformats.org/officeDocument/2006/relationships/hyperlink" Target="https://bourgognefranchecomtevolley.fr/championnat-regional-m18-garcon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1nRwP86hy6bwjj9ZvcPPNDIgF_zV8DnhlTKI91ckyVjMAAQ/viewform?usp=dialo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ccEj29x2tKDWjJ7ZZavRnRX6yTbIGhn7LdBwc53gBg6qrkIw/viewform?usp=publish-editor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hyperlink" Target="https://bourgognefranchecomtevolley.fr/championnat-regional-m15-garcon-4x4/" TargetMode="External"/><Relationship Id="rId4" Type="http://schemas.openxmlformats.org/officeDocument/2006/relationships/hyperlink" Target="https://bourgognefranchecomtevolley.fr/championnat-regional-m15-filles-4x4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ourgognefranchecomtevolley.fr/wp-content/uploads/2026/10/Copie-de-Championnat-M15-2026-2027-1.xlsx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bourgognefranchecomtevolley.fr/documents-sportif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436332" y="1514899"/>
            <a:ext cx="2279572" cy="124323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/>
          <p:cNvSpPr txBox="1"/>
          <p:nvPr/>
        </p:nvSpPr>
        <p:spPr>
          <a:xfrm>
            <a:off x="1411111" y="3062668"/>
            <a:ext cx="7461956" cy="942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</a:pPr>
            <a:r>
              <a:rPr lang="fr-FR" sz="3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Saison 202</a:t>
            </a:r>
            <a:r>
              <a:rPr lang="fr-FR" sz="36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r>
              <a:rPr lang="fr-FR" sz="3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-202</a:t>
            </a:r>
            <a:r>
              <a:rPr lang="fr-FR" sz="36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Verdana"/>
              <a:buNone/>
            </a:pPr>
            <a:endParaRPr sz="36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Verdana"/>
              <a:buNone/>
            </a:pPr>
            <a:endParaRPr sz="36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</a:pPr>
            <a:r>
              <a:rPr lang="fr-FR" sz="3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Commission Sportive Régionale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"/>
          <p:cNvSpPr txBox="1">
            <a:spLocks noGrp="1"/>
          </p:cNvSpPr>
          <p:nvPr>
            <p:ph type="ctrTitle"/>
          </p:nvPr>
        </p:nvSpPr>
        <p:spPr>
          <a:xfrm>
            <a:off x="2541764" y="3981030"/>
            <a:ext cx="5036018" cy="48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85A"/>
              </a:buClr>
              <a:buSzPts val="3200"/>
              <a:buFont typeface="Verdana"/>
              <a:buNone/>
            </a:pPr>
            <a:r>
              <a:rPr lang="fr-FR" dirty="0"/>
              <a:t>CHAMPIONNATS </a:t>
            </a:r>
            <a:endParaRPr dirty="0"/>
          </a:p>
        </p:txBody>
      </p:sp>
      <p:sp>
        <p:nvSpPr>
          <p:cNvPr id="50" name="Google Shape;50;p2"/>
          <p:cNvSpPr txBox="1">
            <a:spLocks noGrp="1"/>
          </p:cNvSpPr>
          <p:nvPr>
            <p:ph type="subTitle" idx="1"/>
          </p:nvPr>
        </p:nvSpPr>
        <p:spPr>
          <a:xfrm>
            <a:off x="2529814" y="4480443"/>
            <a:ext cx="5047968" cy="359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2000"/>
              <a:buNone/>
            </a:pPr>
            <a:r>
              <a:rPr lang="fr-FR"/>
              <a:t>SENIORS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56" name="Google Shape;56;p3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/>
              <a:t>PRÉNATIONAL SÉNIOR</a:t>
            </a:r>
            <a:endParaRPr/>
          </a:p>
        </p:txBody>
      </p:sp>
      <p:sp>
        <p:nvSpPr>
          <p:cNvPr id="57" name="Google Shape;57;p3"/>
          <p:cNvSpPr txBox="1"/>
          <p:nvPr/>
        </p:nvSpPr>
        <p:spPr>
          <a:xfrm>
            <a:off x="335666" y="1664647"/>
            <a:ext cx="86793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d'engagement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5 </a:t>
            </a:r>
            <a:r>
              <a:rPr lang="fr-FR" sz="2000" dirty="0">
                <a:solidFill>
                  <a:srgbClr val="002060"/>
                </a:solidFill>
              </a:rPr>
              <a:t>Juillet 2026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Début du championnat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2</a:t>
            </a:r>
            <a:r>
              <a:rPr lang="fr-FR" sz="2000" dirty="0">
                <a:solidFill>
                  <a:srgbClr val="002060"/>
                </a:solidFill>
              </a:rPr>
              <a:t>5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Septembre 2026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de modification gratuite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2000" dirty="0">
                <a:solidFill>
                  <a:srgbClr val="002060"/>
                </a:solidFill>
              </a:rPr>
              <a:t> 16 Septembre 2026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une phase Aller / Retour 18 journées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Liens vers le championnat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 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</a:t>
            </a:r>
            <a:r>
              <a:rPr lang="fr-FR" sz="2000" dirty="0">
                <a:solidFill>
                  <a:srgbClr val="002060"/>
                </a:solidFill>
              </a:rPr>
              <a:t>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Masculin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Particulier de l’Epreuve (RPE) </a:t>
            </a:r>
            <a:r>
              <a:rPr lang="fr-FR" sz="2000" dirty="0">
                <a:solidFill>
                  <a:srgbClr val="002060"/>
                </a:solidFill>
              </a:rPr>
              <a:t>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2060"/>
                </a:solidFill>
              </a:rPr>
              <a:t>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 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Masculin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pic>
        <p:nvPicPr>
          <p:cNvPr id="58" name="Google Shape;58;p3"/>
          <p:cNvPicPr preferRelativeResize="0"/>
          <p:nvPr/>
        </p:nvPicPr>
        <p:blipFill rotWithShape="1">
          <a:blip r:embed="rId7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EEF81D-ED36-5018-ED00-AFF1666C81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3252" y="2215691"/>
            <a:ext cx="2300748" cy="18208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 dirty="0"/>
              <a:t>CHAMPIONNATS</a:t>
            </a:r>
            <a:endParaRPr dirty="0"/>
          </a:p>
        </p:txBody>
      </p:sp>
      <p:sp>
        <p:nvSpPr>
          <p:cNvPr id="64" name="Google Shape;64;p4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RÉGIONAUX SÉNIORS</a:t>
            </a:r>
            <a:endParaRPr dirty="0"/>
          </a:p>
        </p:txBody>
      </p:sp>
      <p:sp>
        <p:nvSpPr>
          <p:cNvPr id="65" name="Google Shape;65;p4"/>
          <p:cNvSpPr txBox="1"/>
          <p:nvPr/>
        </p:nvSpPr>
        <p:spPr>
          <a:xfrm>
            <a:off x="335666" y="1664647"/>
            <a:ext cx="8679300" cy="51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d'engagement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16 Se</a:t>
            </a:r>
            <a:r>
              <a:rPr lang="fr-FR" sz="2000" dirty="0">
                <a:solidFill>
                  <a:srgbClr val="002060"/>
                </a:solidFill>
              </a:rPr>
              <a:t>ptembre 2026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Début du championnat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 2 O</a:t>
            </a:r>
            <a:r>
              <a:rPr lang="fr-FR" sz="2000" dirty="0">
                <a:solidFill>
                  <a:srgbClr val="002060"/>
                </a:solidFill>
              </a:rPr>
              <a:t>ctobre 2026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de modification gratuite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2000" dirty="0">
                <a:solidFill>
                  <a:srgbClr val="002060"/>
                </a:solidFill>
              </a:rPr>
              <a:t> 26 Septembre 2026</a:t>
            </a:r>
            <a:endParaRPr sz="200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fin période intermédiaire: </a:t>
            </a:r>
            <a:r>
              <a:rPr lang="fr-FR" sz="2000" dirty="0">
                <a:solidFill>
                  <a:srgbClr val="002060"/>
                </a:solidFill>
              </a:rPr>
              <a:t> 7 Octobre 2026</a:t>
            </a:r>
            <a:endParaRPr sz="200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2 phases géographique, puis play-off et poules de classements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Liens vers le championnat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 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   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Masculin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Particulier de l’Epreuve (RPE)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Masculin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pic>
        <p:nvPicPr>
          <p:cNvPr id="66" name="Google Shape;66;p4"/>
          <p:cNvPicPr preferRelativeResize="0"/>
          <p:nvPr/>
        </p:nvPicPr>
        <p:blipFill rotWithShape="1">
          <a:blip r:embed="rId7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6B7951-DC4D-E387-298B-AACE99DF65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3252" y="2215691"/>
            <a:ext cx="2300748" cy="18208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02188E46-2EA2-1CCF-200A-C3BD2A632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>
            <a:extLst>
              <a:ext uri="{FF2B5EF4-FFF2-40B4-BE49-F238E27FC236}">
                <a16:creationId xmlns:a16="http://schemas.microsoft.com/office/drawing/2014/main" id="{7D6BC4AB-08FC-57A4-865A-5F9C1459BA9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64" name="Google Shape;64;p4">
            <a:extLst>
              <a:ext uri="{FF2B5EF4-FFF2-40B4-BE49-F238E27FC236}">
                <a16:creationId xmlns:a16="http://schemas.microsoft.com/office/drawing/2014/main" id="{D602063B-628B-47CE-05FB-A048B5FA172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RÉGIONAL SÉNIOR MASCULIN</a:t>
            </a:r>
            <a:endParaRPr dirty="0"/>
          </a:p>
        </p:txBody>
      </p:sp>
      <p:pic>
        <p:nvPicPr>
          <p:cNvPr id="66" name="Google Shape;66;p4">
            <a:extLst>
              <a:ext uri="{FF2B5EF4-FFF2-40B4-BE49-F238E27FC236}">
                <a16:creationId xmlns:a16="http://schemas.microsoft.com/office/drawing/2014/main" id="{2E621C69-5520-ADF2-9490-EFFB717C8D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902312C-93AE-120F-0D1B-EB05701007B6}"/>
              </a:ext>
            </a:extLst>
          </p:cNvPr>
          <p:cNvSpPr txBox="1"/>
          <p:nvPr/>
        </p:nvSpPr>
        <p:spPr>
          <a:xfrm>
            <a:off x="964735" y="1120662"/>
            <a:ext cx="81792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rgbClr val="002060"/>
                </a:solidFill>
              </a:rPr>
              <a:t>Phase régulière </a:t>
            </a:r>
          </a:p>
          <a:p>
            <a:r>
              <a:rPr lang="fr-FR" sz="1600" dirty="0">
                <a:solidFill>
                  <a:srgbClr val="002060"/>
                </a:solidFill>
              </a:rPr>
              <a:t>15 équipes engagés</a:t>
            </a:r>
          </a:p>
          <a:p>
            <a:r>
              <a:rPr lang="fr-FR" sz="1600" dirty="0">
                <a:solidFill>
                  <a:srgbClr val="002060"/>
                </a:solidFill>
              </a:rPr>
              <a:t>2 poules géographiques de 7 et 8 équipes</a:t>
            </a:r>
          </a:p>
          <a:p>
            <a:r>
              <a:rPr lang="fr-FR" sz="1600" dirty="0">
                <a:solidFill>
                  <a:srgbClr val="002060"/>
                </a:solidFill>
              </a:rPr>
              <a:t>Formule championnat à 14 journées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09112B-C2D8-21BC-636B-BBD8B03DF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1017" y="2197880"/>
            <a:ext cx="5321337" cy="39435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77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32BAC0CE-F1FD-6E28-DB03-D7004AA8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>
            <a:extLst>
              <a:ext uri="{FF2B5EF4-FFF2-40B4-BE49-F238E27FC236}">
                <a16:creationId xmlns:a16="http://schemas.microsoft.com/office/drawing/2014/main" id="{4BBB8BE4-96B2-528E-3EF8-0D7DAEEF6FA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64" name="Google Shape;64;p4">
            <a:extLst>
              <a:ext uri="{FF2B5EF4-FFF2-40B4-BE49-F238E27FC236}">
                <a16:creationId xmlns:a16="http://schemas.microsoft.com/office/drawing/2014/main" id="{8753B988-5C84-FB64-B437-9FD9DE50F59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RÉGIONAL SÉNIOR MASCULIN</a:t>
            </a:r>
            <a:endParaRPr dirty="0"/>
          </a:p>
        </p:txBody>
      </p:sp>
      <p:pic>
        <p:nvPicPr>
          <p:cNvPr id="66" name="Google Shape;66;p4">
            <a:extLst>
              <a:ext uri="{FF2B5EF4-FFF2-40B4-BE49-F238E27FC236}">
                <a16:creationId xmlns:a16="http://schemas.microsoft.com/office/drawing/2014/main" id="{15A686D3-8BBF-EB21-8805-A3D17D227D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0F7439-326B-C8A3-0D3E-BF62D0A74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884" y="3722311"/>
            <a:ext cx="2300748" cy="18208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32D9A8-D9FA-49EE-A0F6-60552CCA38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1625"/>
          <a:stretch>
            <a:fillRect/>
          </a:stretch>
        </p:blipFill>
        <p:spPr>
          <a:xfrm>
            <a:off x="2418046" y="3320320"/>
            <a:ext cx="2638586" cy="31091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D8C155D-7EEE-2F84-26ED-471385F0BA8A}"/>
              </a:ext>
            </a:extLst>
          </p:cNvPr>
          <p:cNvSpPr txBox="1"/>
          <p:nvPr/>
        </p:nvSpPr>
        <p:spPr>
          <a:xfrm>
            <a:off x="964735" y="1120662"/>
            <a:ext cx="81792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rgbClr val="002060"/>
                </a:solidFill>
              </a:rPr>
              <a:t>CLASSEMENT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1</a:t>
            </a:r>
            <a:r>
              <a:rPr lang="fr-FR" sz="1600" baseline="30000" dirty="0">
                <a:solidFill>
                  <a:srgbClr val="002060"/>
                </a:solidFill>
              </a:rPr>
              <a:t>er</a:t>
            </a:r>
            <a:r>
              <a:rPr lang="fr-FR" sz="1600" dirty="0">
                <a:solidFill>
                  <a:srgbClr val="002060"/>
                </a:solidFill>
              </a:rPr>
              <a:t> et 2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en play-off d’accession </a:t>
            </a:r>
            <a:r>
              <a:rPr lang="fr-FR" sz="1600" dirty="0" err="1">
                <a:solidFill>
                  <a:srgbClr val="002060"/>
                </a:solidFill>
              </a:rPr>
              <a:t>pré-nationale</a:t>
            </a: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3 et 4 en poule de classement 5 à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5 et 6 en poule de classement 9 à 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7 et 8 en poule de classement 13 à 15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r>
              <a:rPr lang="fr-FR" sz="1600" i="1" dirty="0">
                <a:solidFill>
                  <a:srgbClr val="002060"/>
                </a:solidFill>
              </a:rPr>
              <a:t>Les résultats de première phase acquis contre la (ou les) équipe(s) qualifiée(s) dans la même poule, sont conservés pour la 2</a:t>
            </a:r>
            <a:r>
              <a:rPr lang="fr-FR" sz="1600" i="1" baseline="30000" dirty="0">
                <a:solidFill>
                  <a:srgbClr val="002060"/>
                </a:solidFill>
              </a:rPr>
              <a:t>ème</a:t>
            </a:r>
            <a:r>
              <a:rPr lang="fr-FR" sz="1600" i="1" dirty="0">
                <a:solidFill>
                  <a:srgbClr val="002060"/>
                </a:solidFill>
              </a:rPr>
              <a:t> phase. </a:t>
            </a:r>
          </a:p>
          <a:p>
            <a:r>
              <a:rPr lang="fr-FR" sz="1600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97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2CDE690A-A625-0187-7A37-85D7CB7DF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>
            <a:extLst>
              <a:ext uri="{FF2B5EF4-FFF2-40B4-BE49-F238E27FC236}">
                <a16:creationId xmlns:a16="http://schemas.microsoft.com/office/drawing/2014/main" id="{699B8AAB-C117-DECF-E06C-0358B8C3A85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64" name="Google Shape;64;p4">
            <a:extLst>
              <a:ext uri="{FF2B5EF4-FFF2-40B4-BE49-F238E27FC236}">
                <a16:creationId xmlns:a16="http://schemas.microsoft.com/office/drawing/2014/main" id="{95FF1036-7043-1263-3F87-7F7B12B5976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RÉGIONAL SÉNIOR MASCULIN</a:t>
            </a:r>
            <a:endParaRPr dirty="0"/>
          </a:p>
        </p:txBody>
      </p:sp>
      <p:pic>
        <p:nvPicPr>
          <p:cNvPr id="66" name="Google Shape;66;p4">
            <a:extLst>
              <a:ext uri="{FF2B5EF4-FFF2-40B4-BE49-F238E27FC236}">
                <a16:creationId xmlns:a16="http://schemas.microsoft.com/office/drawing/2014/main" id="{8627F3E5-CCDE-305E-BFF1-7A09E42C2A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99FE8E-17A0-D27E-975D-3D5453B11095}"/>
              </a:ext>
            </a:extLst>
          </p:cNvPr>
          <p:cNvSpPr txBox="1"/>
          <p:nvPr/>
        </p:nvSpPr>
        <p:spPr>
          <a:xfrm>
            <a:off x="426790" y="1153738"/>
            <a:ext cx="806828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rgbClr val="002060"/>
                </a:solidFill>
              </a:rPr>
              <a:t>2</a:t>
            </a:r>
            <a:r>
              <a:rPr lang="fr-FR" sz="1600" b="1" u="sng" baseline="30000" dirty="0">
                <a:solidFill>
                  <a:srgbClr val="002060"/>
                </a:solidFill>
              </a:rPr>
              <a:t>ème</a:t>
            </a:r>
            <a:r>
              <a:rPr lang="fr-FR" sz="1600" b="1" u="sng" dirty="0">
                <a:solidFill>
                  <a:srgbClr val="002060"/>
                </a:solidFill>
              </a:rPr>
              <a:t> PHASE sur 4 journées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1</a:t>
            </a:r>
            <a:r>
              <a:rPr lang="fr-FR" sz="1600" baseline="30000" dirty="0">
                <a:solidFill>
                  <a:srgbClr val="002060"/>
                </a:solidFill>
              </a:rPr>
              <a:t>er</a:t>
            </a:r>
            <a:r>
              <a:rPr lang="fr-FR" sz="1600" dirty="0">
                <a:solidFill>
                  <a:srgbClr val="002060"/>
                </a:solidFill>
              </a:rPr>
              <a:t> et 2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en play-off d’accession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5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3 et 4 en poule de classement 5 à 8, 5 et 6 en poule de classement 9 à 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7 et 8 en poule de classement 13 à 15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149226-31DD-D4A0-BC20-C2F55A6D0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845" y="1722836"/>
            <a:ext cx="3000170" cy="13903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3287E8-DC90-6746-9CF4-2FB28DB98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4701" y="3558760"/>
            <a:ext cx="4594597" cy="13419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747FC93-E120-6A21-73DD-899766EF7A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4766" y="5346292"/>
            <a:ext cx="2734468" cy="125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740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74C508BA-BF44-E9BA-655B-7E30DBB26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>
            <a:extLst>
              <a:ext uri="{FF2B5EF4-FFF2-40B4-BE49-F238E27FC236}">
                <a16:creationId xmlns:a16="http://schemas.microsoft.com/office/drawing/2014/main" id="{78A465F3-721D-0ED3-FE47-1865A83CF4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64" name="Google Shape;64;p4">
            <a:extLst>
              <a:ext uri="{FF2B5EF4-FFF2-40B4-BE49-F238E27FC236}">
                <a16:creationId xmlns:a16="http://schemas.microsoft.com/office/drawing/2014/main" id="{39604ACF-EF92-8067-AC9E-2FCAACEA06B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RÉGIONAL SÉNIOR FEMININ</a:t>
            </a:r>
          </a:p>
        </p:txBody>
      </p:sp>
      <p:pic>
        <p:nvPicPr>
          <p:cNvPr id="66" name="Google Shape;66;p4">
            <a:extLst>
              <a:ext uri="{FF2B5EF4-FFF2-40B4-BE49-F238E27FC236}">
                <a16:creationId xmlns:a16="http://schemas.microsoft.com/office/drawing/2014/main" id="{E30F628D-90C7-0CBC-7B07-B358885314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6849E5E-87FE-1BA8-AAE5-9B84E6E37C71}"/>
              </a:ext>
            </a:extLst>
          </p:cNvPr>
          <p:cNvSpPr txBox="1"/>
          <p:nvPr/>
        </p:nvSpPr>
        <p:spPr>
          <a:xfrm>
            <a:off x="964735" y="1120662"/>
            <a:ext cx="81792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rgbClr val="002060"/>
                </a:solidFill>
              </a:rPr>
              <a:t>Phase régulière </a:t>
            </a:r>
          </a:p>
          <a:p>
            <a:r>
              <a:rPr lang="fr-FR" sz="1600" dirty="0">
                <a:solidFill>
                  <a:srgbClr val="002060"/>
                </a:solidFill>
              </a:rPr>
              <a:t>10 équipes engagés</a:t>
            </a:r>
          </a:p>
          <a:p>
            <a:r>
              <a:rPr lang="fr-FR" sz="1600" dirty="0">
                <a:solidFill>
                  <a:srgbClr val="002060"/>
                </a:solidFill>
              </a:rPr>
              <a:t>2 poules géographiques de 5 équipes</a:t>
            </a:r>
          </a:p>
          <a:p>
            <a:r>
              <a:rPr lang="fr-FR" sz="1600" dirty="0">
                <a:solidFill>
                  <a:srgbClr val="002060"/>
                </a:solidFill>
              </a:rPr>
              <a:t>Championnat à 10 journées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86B55F-A57E-1463-E5B5-9D0A0DF3C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623" y="2244475"/>
            <a:ext cx="5158176" cy="4065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794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0D494F6D-C54A-9FE4-1CCA-F5AC14C3B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>
            <a:extLst>
              <a:ext uri="{FF2B5EF4-FFF2-40B4-BE49-F238E27FC236}">
                <a16:creationId xmlns:a16="http://schemas.microsoft.com/office/drawing/2014/main" id="{03EB2482-C963-6637-E83A-7C6F25972C5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64" name="Google Shape;64;p4">
            <a:extLst>
              <a:ext uri="{FF2B5EF4-FFF2-40B4-BE49-F238E27FC236}">
                <a16:creationId xmlns:a16="http://schemas.microsoft.com/office/drawing/2014/main" id="{B6D5CD39-56BB-1B03-046F-D6045D01168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RÉGIONAL SÉNIOR FEMININ</a:t>
            </a:r>
            <a:endParaRPr dirty="0"/>
          </a:p>
        </p:txBody>
      </p:sp>
      <p:pic>
        <p:nvPicPr>
          <p:cNvPr id="66" name="Google Shape;66;p4">
            <a:extLst>
              <a:ext uri="{FF2B5EF4-FFF2-40B4-BE49-F238E27FC236}">
                <a16:creationId xmlns:a16="http://schemas.microsoft.com/office/drawing/2014/main" id="{70A8DC9F-A633-EA53-1D73-322108D2DB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893381-660E-8952-E493-BD5B941AF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884" y="3722311"/>
            <a:ext cx="2300748" cy="182083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320D54-B24B-1A98-D497-6EE177F18A15}"/>
              </a:ext>
            </a:extLst>
          </p:cNvPr>
          <p:cNvSpPr txBox="1"/>
          <p:nvPr/>
        </p:nvSpPr>
        <p:spPr>
          <a:xfrm>
            <a:off x="964735" y="1120662"/>
            <a:ext cx="81792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rgbClr val="002060"/>
                </a:solidFill>
              </a:rPr>
              <a:t>CLASSEMENT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1</a:t>
            </a:r>
            <a:r>
              <a:rPr lang="fr-FR" sz="1600" baseline="30000" dirty="0">
                <a:solidFill>
                  <a:srgbClr val="002060"/>
                </a:solidFill>
              </a:rPr>
              <a:t>ère</a:t>
            </a:r>
            <a:r>
              <a:rPr lang="fr-FR" sz="1600" dirty="0">
                <a:solidFill>
                  <a:srgbClr val="002060"/>
                </a:solidFill>
              </a:rPr>
              <a:t> , 2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et 3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en play-off d’accession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4 et 5 en poule de classement 7 à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r>
              <a:rPr lang="fr-FR" sz="1600" i="1" dirty="0">
                <a:solidFill>
                  <a:srgbClr val="002060"/>
                </a:solidFill>
              </a:rPr>
              <a:t>Les résultats de première phase acquis contre la (ou les) équipe(s) qualifiée(s) dans la même poule, sont conservés pour la 2</a:t>
            </a:r>
            <a:r>
              <a:rPr lang="fr-FR" sz="1600" i="1" baseline="30000" dirty="0">
                <a:solidFill>
                  <a:srgbClr val="002060"/>
                </a:solidFill>
              </a:rPr>
              <a:t>ème</a:t>
            </a:r>
            <a:r>
              <a:rPr lang="fr-FR" sz="1600" i="1" dirty="0">
                <a:solidFill>
                  <a:srgbClr val="002060"/>
                </a:solidFill>
              </a:rPr>
              <a:t> phase en play-off </a:t>
            </a:r>
            <a:r>
              <a:rPr lang="fr-FR" sz="1600" i="1" u="sng" dirty="0">
                <a:solidFill>
                  <a:srgbClr val="002060"/>
                </a:solidFill>
              </a:rPr>
              <a:t>(pas pour le classement 7 à 10) </a:t>
            </a:r>
          </a:p>
          <a:p>
            <a:r>
              <a:rPr lang="fr-FR" sz="1600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5AB36D-B753-A531-CFE5-C24054056E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1547"/>
          <a:stretch>
            <a:fillRect/>
          </a:stretch>
        </p:blipFill>
        <p:spPr>
          <a:xfrm>
            <a:off x="2144047" y="3215148"/>
            <a:ext cx="2732139" cy="322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36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3937E095-5EDD-ED44-FAF9-83A6F469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>
            <a:extLst>
              <a:ext uri="{FF2B5EF4-FFF2-40B4-BE49-F238E27FC236}">
                <a16:creationId xmlns:a16="http://schemas.microsoft.com/office/drawing/2014/main" id="{D503E317-0D2E-E12B-3BA7-346747A9809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64" name="Google Shape;64;p4">
            <a:extLst>
              <a:ext uri="{FF2B5EF4-FFF2-40B4-BE49-F238E27FC236}">
                <a16:creationId xmlns:a16="http://schemas.microsoft.com/office/drawing/2014/main" id="{61C24C51-1EF9-BCBD-B8BC-21A3596ECA5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RÉGIONAL SÉNIOR FEMININ</a:t>
            </a:r>
            <a:endParaRPr dirty="0"/>
          </a:p>
        </p:txBody>
      </p:sp>
      <p:pic>
        <p:nvPicPr>
          <p:cNvPr id="66" name="Google Shape;66;p4">
            <a:extLst>
              <a:ext uri="{FF2B5EF4-FFF2-40B4-BE49-F238E27FC236}">
                <a16:creationId xmlns:a16="http://schemas.microsoft.com/office/drawing/2014/main" id="{33C6EA77-CD7C-F6A1-CF74-0BA32FF04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1516D9-8F34-C002-D192-E2C585C9B121}"/>
              </a:ext>
            </a:extLst>
          </p:cNvPr>
          <p:cNvSpPr txBox="1"/>
          <p:nvPr/>
        </p:nvSpPr>
        <p:spPr>
          <a:xfrm>
            <a:off x="426790" y="1153738"/>
            <a:ext cx="806828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rgbClr val="002060"/>
                </a:solidFill>
              </a:rPr>
              <a:t>2</a:t>
            </a:r>
            <a:r>
              <a:rPr lang="fr-FR" sz="1600" b="1" u="sng" baseline="30000" dirty="0">
                <a:solidFill>
                  <a:srgbClr val="002060"/>
                </a:solidFill>
              </a:rPr>
              <a:t>ème</a:t>
            </a:r>
            <a:r>
              <a:rPr lang="fr-FR" sz="1600" b="1" u="sng" dirty="0">
                <a:solidFill>
                  <a:srgbClr val="002060"/>
                </a:solidFill>
              </a:rPr>
              <a:t> PHASE sur 6 journées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1</a:t>
            </a:r>
            <a:r>
              <a:rPr lang="fr-FR" sz="1600" baseline="30000" dirty="0">
                <a:solidFill>
                  <a:srgbClr val="002060"/>
                </a:solidFill>
              </a:rPr>
              <a:t>er</a:t>
            </a:r>
            <a:r>
              <a:rPr lang="fr-FR" sz="1600" dirty="0">
                <a:solidFill>
                  <a:srgbClr val="002060"/>
                </a:solidFill>
              </a:rPr>
              <a:t> , 2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et 3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en play-off d’accession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5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4 et 5 en poule de classement 7 à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4B9C0E-7CC3-F8BB-3157-DC7DB33569A0}"/>
              </a:ext>
            </a:extLst>
          </p:cNvPr>
          <p:cNvSpPr txBox="1"/>
          <p:nvPr/>
        </p:nvSpPr>
        <p:spPr>
          <a:xfrm rot="18797724">
            <a:off x="180985" y="2654710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Résultats conservés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B0266F-7E29-0ED3-EFA0-F334E54D0773}"/>
              </a:ext>
            </a:extLst>
          </p:cNvPr>
          <p:cNvSpPr txBox="1"/>
          <p:nvPr/>
        </p:nvSpPr>
        <p:spPr>
          <a:xfrm rot="18797724">
            <a:off x="-43437" y="5388387"/>
            <a:ext cx="2246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Résultats </a:t>
            </a:r>
            <a:r>
              <a:rPr lang="fr-FR" b="1" i="1" dirty="0">
                <a:highlight>
                  <a:srgbClr val="FFFF00"/>
                </a:highlight>
              </a:rPr>
              <a:t>NON</a:t>
            </a:r>
            <a:r>
              <a:rPr lang="fr-FR" i="1" dirty="0"/>
              <a:t> conservés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650E955-7C38-9257-0BC0-C836ED192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068" y="1753453"/>
            <a:ext cx="4205864" cy="20101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2160BF-59D6-669D-9096-A94290E85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2355" y="4436476"/>
            <a:ext cx="3519289" cy="21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33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"/>
          <p:cNvSpPr txBox="1">
            <a:spLocks noGrp="1"/>
          </p:cNvSpPr>
          <p:nvPr>
            <p:ph type="ctrTitle"/>
          </p:nvPr>
        </p:nvSpPr>
        <p:spPr>
          <a:xfrm>
            <a:off x="1467556" y="3981030"/>
            <a:ext cx="6110226" cy="48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85A"/>
              </a:buClr>
              <a:buSzPts val="3200"/>
              <a:buFont typeface="Verdana"/>
              <a:buNone/>
            </a:pPr>
            <a:r>
              <a:rPr lang="fr-FR"/>
              <a:t>CHAMPIONNATS JEUNES  </a:t>
            </a:r>
            <a:endParaRPr/>
          </a:p>
        </p:txBody>
      </p:sp>
      <p:sp>
        <p:nvSpPr>
          <p:cNvPr id="72" name="Google Shape;72;p5"/>
          <p:cNvSpPr txBox="1">
            <a:spLocks noGrp="1"/>
          </p:cNvSpPr>
          <p:nvPr>
            <p:ph type="subTitle" idx="1"/>
          </p:nvPr>
        </p:nvSpPr>
        <p:spPr>
          <a:xfrm>
            <a:off x="2529814" y="4480443"/>
            <a:ext cx="5047968" cy="359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2000"/>
              <a:buNone/>
            </a:pPr>
            <a:r>
              <a:rPr lang="fr-FR"/>
              <a:t>CATÉGORIE M18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COUPE BOURGOGNE FRANCHE COMTE</a:t>
            </a:r>
            <a:endParaRPr/>
          </a:p>
        </p:txBody>
      </p:sp>
      <p:sp>
        <p:nvSpPr>
          <p:cNvPr id="78" name="Google Shape;78;p6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/>
              <a:t>M18</a:t>
            </a:r>
            <a:endParaRPr/>
          </a:p>
        </p:txBody>
      </p:sp>
      <p:sp>
        <p:nvSpPr>
          <p:cNvPr id="79" name="Google Shape;79;p6"/>
          <p:cNvSpPr txBox="1"/>
          <p:nvPr/>
        </p:nvSpPr>
        <p:spPr>
          <a:xfrm>
            <a:off x="335666" y="1664647"/>
            <a:ext cx="8679300" cy="5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</a:t>
            </a:r>
            <a:r>
              <a:rPr lang="fr-FR" sz="2000" u="sng" dirty="0">
                <a:solidFill>
                  <a:srgbClr val="002060"/>
                </a:solidFill>
              </a:rPr>
              <a:t>d’inscription: </a:t>
            </a:r>
            <a:r>
              <a:rPr lang="fr-FR" sz="2000" dirty="0">
                <a:solidFill>
                  <a:srgbClr val="002060"/>
                </a:solidFill>
              </a:rPr>
              <a:t> 17 Septembre 2026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Lien d’inscription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COUPE MASCULINE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FR" sz="2000" dirty="0">
                <a:solidFill>
                  <a:srgbClr val="002060"/>
                </a:solidFill>
              </a:rPr>
              <a:t>Samedi 19 Septembre 2026 à Vesoul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COUPE FEMININE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Dimanche 20 Septembre </a:t>
            </a:r>
            <a:r>
              <a:rPr lang="fr-FR" sz="2000" dirty="0">
                <a:solidFill>
                  <a:srgbClr val="002060"/>
                </a:solidFill>
              </a:rPr>
              <a:t>à Dole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Format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tournoi 6x6 sur 1 journée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Ouvert à tous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Tous les joueurs doivent être licenciés.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Equipes 6x6 M15 autorisées, licences avec « simple </a:t>
            </a:r>
            <a:r>
              <a:rPr lang="fr-FR" sz="20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surclassement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 »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6"/>
          <p:cNvPicPr preferRelativeResize="0"/>
          <p:nvPr/>
        </p:nvPicPr>
        <p:blipFill rotWithShape="1">
          <a:blip r:embed="rId4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3AE57D-908F-2C98-EF0F-EF29560C2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9" y="935460"/>
            <a:ext cx="2298391" cy="182286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86" name="Google Shape;86;p7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/>
              <a:t>M18 ELITE</a:t>
            </a:r>
            <a:endParaRPr/>
          </a:p>
        </p:txBody>
      </p:sp>
      <p:sp>
        <p:nvSpPr>
          <p:cNvPr id="87" name="Google Shape;87;p7"/>
          <p:cNvSpPr txBox="1"/>
          <p:nvPr/>
        </p:nvSpPr>
        <p:spPr>
          <a:xfrm>
            <a:off x="232341" y="1270497"/>
            <a:ext cx="8679300" cy="558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limite d'engagement </a:t>
            </a:r>
            <a:r>
              <a:rPr lang="fr-FR" sz="2000" dirty="0">
                <a:solidFill>
                  <a:srgbClr val="002060"/>
                </a:solidFill>
              </a:rPr>
              <a:t>: 5 Juillet 2026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Début du championnat </a:t>
            </a:r>
            <a:r>
              <a:rPr lang="fr-FR" sz="2000" dirty="0">
                <a:solidFill>
                  <a:srgbClr val="002060"/>
                </a:solidFill>
              </a:rPr>
              <a:t>: 3 Octobre 2026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limite de modification gratuite </a:t>
            </a:r>
            <a:r>
              <a:rPr lang="fr-FR" sz="2000" dirty="0">
                <a:solidFill>
                  <a:srgbClr val="002060"/>
                </a:solidFill>
              </a:rPr>
              <a:t>: 26 Septembre 2026</a:t>
            </a:r>
            <a:endParaRPr sz="20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fin période intermédiaire: </a:t>
            </a:r>
            <a:r>
              <a:rPr lang="fr-FR" sz="2000" dirty="0">
                <a:solidFill>
                  <a:srgbClr val="002060"/>
                </a:solidFill>
              </a:rPr>
              <a:t> 7 Octobre 2026</a:t>
            </a:r>
            <a:endParaRPr sz="2000" u="sng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Formules 6x6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Féminine : Une poule de 8, </a:t>
            </a:r>
            <a:r>
              <a:rPr lang="fr-FR" sz="2000" dirty="0">
                <a:solidFill>
                  <a:srgbClr val="002060"/>
                </a:solidFill>
              </a:rPr>
              <a:t>championnat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aller/retour</a:t>
            </a:r>
            <a:endParaRPr sz="2000" dirty="0">
              <a:solidFill>
                <a:srgbClr val="002060"/>
              </a:solidFill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Masculine : </a:t>
            </a:r>
            <a:r>
              <a:rPr lang="fr-FR" sz="2000" dirty="0">
                <a:solidFill>
                  <a:srgbClr val="002060"/>
                </a:solidFill>
              </a:rPr>
              <a:t>Une poule de 8, championnat phase aller/retour</a:t>
            </a:r>
            <a:endParaRPr sz="200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Liens vers le championnat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  </a:t>
            </a:r>
            <a:r>
              <a:rPr lang="fr-FR" sz="2000" dirty="0">
                <a:solidFill>
                  <a:srgbClr val="002060"/>
                </a:solidFill>
              </a:rPr>
              <a:t>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Féminin </a:t>
            </a:r>
            <a:r>
              <a:rPr lang="fr-FR" sz="2000" dirty="0">
                <a:solidFill>
                  <a:srgbClr val="002060"/>
                </a:solidFill>
              </a:rPr>
              <a:t>	 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Masculin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Particulier de l’Epreuve (RPE)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Masculin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pic>
        <p:nvPicPr>
          <p:cNvPr id="88" name="Google Shape;88;p7"/>
          <p:cNvPicPr preferRelativeResize="0"/>
          <p:nvPr/>
        </p:nvPicPr>
        <p:blipFill rotWithShape="1">
          <a:blip r:embed="rId7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252428-8127-BF62-727E-7DE1BA8677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3252" y="1006844"/>
            <a:ext cx="2300748" cy="18208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M18 ACCESS (2</a:t>
            </a:r>
            <a:r>
              <a:rPr lang="fr-FR" baseline="30000" dirty="0"/>
              <a:t>ème</a:t>
            </a:r>
            <a:r>
              <a:rPr lang="fr-FR" dirty="0"/>
              <a:t> division)</a:t>
            </a:r>
            <a:endParaRPr dirty="0"/>
          </a:p>
        </p:txBody>
      </p:sp>
      <p:sp>
        <p:nvSpPr>
          <p:cNvPr id="95" name="Google Shape;95;p8"/>
          <p:cNvSpPr txBox="1"/>
          <p:nvPr/>
        </p:nvSpPr>
        <p:spPr>
          <a:xfrm>
            <a:off x="335666" y="1664647"/>
            <a:ext cx="8679300" cy="513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limite d'engagement </a:t>
            </a:r>
            <a:r>
              <a:rPr lang="fr-FR" sz="2000" dirty="0">
                <a:solidFill>
                  <a:srgbClr val="002060"/>
                </a:solidFill>
              </a:rPr>
              <a:t>: 16 Septembre 2026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Début du championnat </a:t>
            </a:r>
            <a:r>
              <a:rPr lang="fr-FR" sz="2000" dirty="0">
                <a:solidFill>
                  <a:srgbClr val="002060"/>
                </a:solidFill>
              </a:rPr>
              <a:t>: 3 Octobre 2026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limite de modification gratuite </a:t>
            </a:r>
            <a:r>
              <a:rPr lang="fr-FR" sz="2000" dirty="0">
                <a:solidFill>
                  <a:srgbClr val="002060"/>
                </a:solidFill>
              </a:rPr>
              <a:t>: 26 Septembre 2026</a:t>
            </a:r>
            <a:endParaRPr sz="20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fin période intermédiaire: </a:t>
            </a:r>
            <a:r>
              <a:rPr lang="fr-FR" sz="2000" dirty="0">
                <a:solidFill>
                  <a:srgbClr val="002060"/>
                </a:solidFill>
              </a:rPr>
              <a:t> 7 Octobre 2026</a:t>
            </a:r>
            <a:endParaRPr sz="2000" u="sng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 6x6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2 phases, géographique puis play-off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Liens vers le championnat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Masculin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Particulier de l’Epreuve (RPE)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dirty="0">
                <a:solidFill>
                  <a:srgbClr val="002060"/>
                </a:solidFill>
              </a:rPr>
              <a:t>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Masculin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pic>
        <p:nvPicPr>
          <p:cNvPr id="96" name="Google Shape;96;p8"/>
          <p:cNvPicPr preferRelativeResize="0"/>
          <p:nvPr/>
        </p:nvPicPr>
        <p:blipFill rotWithShape="1">
          <a:blip r:embed="rId7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EB59D2CE-7763-F1F3-47BA-84DD40522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>
            <a:extLst>
              <a:ext uri="{FF2B5EF4-FFF2-40B4-BE49-F238E27FC236}">
                <a16:creationId xmlns:a16="http://schemas.microsoft.com/office/drawing/2014/main" id="{A4784658-015E-835D-0723-8D0F9E57A75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94" name="Google Shape;94;p8">
            <a:extLst>
              <a:ext uri="{FF2B5EF4-FFF2-40B4-BE49-F238E27FC236}">
                <a16:creationId xmlns:a16="http://schemas.microsoft.com/office/drawing/2014/main" id="{A9FC152D-99E9-EF3F-C877-04225A2ED16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M18 ACCESS FEMININ</a:t>
            </a:r>
            <a:endParaRPr dirty="0"/>
          </a:p>
        </p:txBody>
      </p:sp>
      <p:sp>
        <p:nvSpPr>
          <p:cNvPr id="95" name="Google Shape;95;p8">
            <a:extLst>
              <a:ext uri="{FF2B5EF4-FFF2-40B4-BE49-F238E27FC236}">
                <a16:creationId xmlns:a16="http://schemas.microsoft.com/office/drawing/2014/main" id="{2BE4CBC6-CE57-3A68-9C59-1A950BD03F6A}"/>
              </a:ext>
            </a:extLst>
          </p:cNvPr>
          <p:cNvSpPr txBox="1"/>
          <p:nvPr/>
        </p:nvSpPr>
        <p:spPr>
          <a:xfrm>
            <a:off x="335803" y="1242297"/>
            <a:ext cx="8679300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Phase régulière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21 équipes engagés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4 poules de 5 ou 6 équipes, championnat en 10 journées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Les équipes 1 et 2 se qualifient en PLAY-OFF géographique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Les équipes 3 et 4 en classement 5 à 8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Les équipes classées 5èmes formeront 2 poules avec les nouvelles équipes inscrites en décembre. 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lvl="0">
              <a:buClr>
                <a:schemeClr val="dk1"/>
              </a:buClr>
            </a:pPr>
            <a:endParaRPr dirty="0"/>
          </a:p>
        </p:txBody>
      </p:sp>
      <p:pic>
        <p:nvPicPr>
          <p:cNvPr id="96" name="Google Shape;96;p8">
            <a:extLst>
              <a:ext uri="{FF2B5EF4-FFF2-40B4-BE49-F238E27FC236}">
                <a16:creationId xmlns:a16="http://schemas.microsoft.com/office/drawing/2014/main" id="{2349EAC3-CB57-BFC2-05AF-F45C8DF694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25E309-B30F-6A73-EC5E-5C2F49B401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518"/>
          <a:stretch>
            <a:fillRect/>
          </a:stretch>
        </p:blipFill>
        <p:spPr>
          <a:xfrm>
            <a:off x="4761427" y="3337560"/>
            <a:ext cx="2388699" cy="31699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0D9B13-E521-E064-47E7-C5C1BF59A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826" y="3877759"/>
            <a:ext cx="2300748" cy="182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92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4332C301-EC57-8F22-F137-2FB987ADB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>
            <a:extLst>
              <a:ext uri="{FF2B5EF4-FFF2-40B4-BE49-F238E27FC236}">
                <a16:creationId xmlns:a16="http://schemas.microsoft.com/office/drawing/2014/main" id="{7F4C033D-9EEC-FEEE-1BE5-F61C897BFD0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94" name="Google Shape;94;p8">
            <a:extLst>
              <a:ext uri="{FF2B5EF4-FFF2-40B4-BE49-F238E27FC236}">
                <a16:creationId xmlns:a16="http://schemas.microsoft.com/office/drawing/2014/main" id="{36520628-8958-34F6-5ABA-3C8398E13B7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M18 ACCESS FEMININ</a:t>
            </a:r>
            <a:endParaRPr dirty="0"/>
          </a:p>
        </p:txBody>
      </p:sp>
      <p:sp>
        <p:nvSpPr>
          <p:cNvPr id="95" name="Google Shape;95;p8">
            <a:extLst>
              <a:ext uri="{FF2B5EF4-FFF2-40B4-BE49-F238E27FC236}">
                <a16:creationId xmlns:a16="http://schemas.microsoft.com/office/drawing/2014/main" id="{ACF13509-1087-6606-C92F-F3F3B6CB584A}"/>
              </a:ext>
            </a:extLst>
          </p:cNvPr>
          <p:cNvSpPr txBox="1"/>
          <p:nvPr/>
        </p:nvSpPr>
        <p:spPr>
          <a:xfrm>
            <a:off x="335803" y="1242297"/>
            <a:ext cx="86793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Phase 2 Play-offs géographiques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2 poules géographiques se rencontres en matchs allers/retours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1800" i="1" dirty="0">
                <a:solidFill>
                  <a:srgbClr val="002060"/>
                </a:solidFill>
              </a:rPr>
              <a:t>Les résultats de première phase acquis contre la (ou les) équipe(s) qualifiée(s) dans la même poule, sont conservés pour la 2ème phase</a:t>
            </a:r>
            <a:r>
              <a:rPr lang="fr-FR" sz="1800" dirty="0">
                <a:solidFill>
                  <a:srgbClr val="002060"/>
                </a:solidFill>
              </a:rPr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lvl="0">
              <a:buClr>
                <a:schemeClr val="dk1"/>
              </a:buClr>
            </a:pPr>
            <a:endParaRPr dirty="0"/>
          </a:p>
        </p:txBody>
      </p:sp>
      <p:pic>
        <p:nvPicPr>
          <p:cNvPr id="96" name="Google Shape;96;p8">
            <a:extLst>
              <a:ext uri="{FF2B5EF4-FFF2-40B4-BE49-F238E27FC236}">
                <a16:creationId xmlns:a16="http://schemas.microsoft.com/office/drawing/2014/main" id="{6553ACF4-540A-34C3-B161-D80F75F9A2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D5F717-87CC-7880-AF23-DD2A839C6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250" y="2628571"/>
            <a:ext cx="5083499" cy="35627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0649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3;p8">
            <a:extLst>
              <a:ext uri="{FF2B5EF4-FFF2-40B4-BE49-F238E27FC236}">
                <a16:creationId xmlns:a16="http://schemas.microsoft.com/office/drawing/2014/main" id="{FB72875A-F7CB-E827-195E-00BCC10165AC}"/>
              </a:ext>
            </a:extLst>
          </p:cNvPr>
          <p:cNvSpPr txBox="1">
            <a:spLocks/>
          </p:cNvSpPr>
          <p:nvPr/>
        </p:nvSpPr>
        <p:spPr>
          <a:xfrm>
            <a:off x="579190" y="5028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1800"/>
              <a:buFont typeface="Verdana"/>
              <a:buNone/>
              <a:defRPr sz="1800" b="1" i="0" u="none" strike="noStrike" cap="none" spc="0">
                <a:solidFill>
                  <a:srgbClr val="CF282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100000"/>
            </a:pPr>
            <a:r>
              <a:rPr lang="fr-FR"/>
              <a:t>CHAMPIONNAT</a:t>
            </a:r>
          </a:p>
        </p:txBody>
      </p:sp>
      <p:sp>
        <p:nvSpPr>
          <p:cNvPr id="5" name="Google Shape;94;p8">
            <a:extLst>
              <a:ext uri="{FF2B5EF4-FFF2-40B4-BE49-F238E27FC236}">
                <a16:creationId xmlns:a16="http://schemas.microsoft.com/office/drawing/2014/main" id="{B7249DAE-98BD-D5F5-9E16-014C779B3BB0}"/>
              </a:ext>
            </a:extLst>
          </p:cNvPr>
          <p:cNvSpPr txBox="1">
            <a:spLocks/>
          </p:cNvSpPr>
          <p:nvPr/>
        </p:nvSpPr>
        <p:spPr>
          <a:xfrm>
            <a:off x="579190" y="8399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  <a:defRPr sz="2400" b="1" i="0" u="none" strike="noStrike" cap="none" spc="0">
                <a:solidFill>
                  <a:srgbClr val="6464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0"/>
              </a:spcBef>
            </a:pPr>
            <a:r>
              <a:rPr lang="fr-FR"/>
              <a:t>M18 ACCESS FEMININ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050938-68A9-F7E8-D384-33CF459E6ACC}"/>
              </a:ext>
            </a:extLst>
          </p:cNvPr>
          <p:cNvSpPr txBox="1"/>
          <p:nvPr/>
        </p:nvSpPr>
        <p:spPr>
          <a:xfrm>
            <a:off x="2931166" y="1525849"/>
            <a:ext cx="3398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Classement 1-8 poules EST et OUEST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A28B8F-A0E2-E25C-3DB9-0165327B333A}"/>
              </a:ext>
            </a:extLst>
          </p:cNvPr>
          <p:cNvSpPr txBox="1"/>
          <p:nvPr/>
        </p:nvSpPr>
        <p:spPr>
          <a:xfrm>
            <a:off x="2931166" y="3108402"/>
            <a:ext cx="3498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Classement 9-16 poules EST et OUEST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2B235B9-F2FB-B1ED-D0B1-CF42C34A0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892" y="1798795"/>
            <a:ext cx="4319816" cy="130960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237E25B-DCA4-DF9D-6E89-37EF42019708}"/>
              </a:ext>
            </a:extLst>
          </p:cNvPr>
          <p:cNvSpPr txBox="1"/>
          <p:nvPr/>
        </p:nvSpPr>
        <p:spPr>
          <a:xfrm>
            <a:off x="2931166" y="4810983"/>
            <a:ext cx="3597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Classement 17-20 poules EST et OUEST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5CEBB99-0A57-F840-5105-74F569086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147" y="3429000"/>
            <a:ext cx="4335415" cy="130960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E7D4CD1-F602-A647-7C9F-47D25FBA2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147" y="5191137"/>
            <a:ext cx="4311561" cy="140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53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AF88939F-74A3-35B7-7675-E638A9900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>
            <a:extLst>
              <a:ext uri="{FF2B5EF4-FFF2-40B4-BE49-F238E27FC236}">
                <a16:creationId xmlns:a16="http://schemas.microsoft.com/office/drawing/2014/main" id="{900CBE81-76DB-F690-BF6A-D4B9C6D495F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94" name="Google Shape;94;p8">
            <a:extLst>
              <a:ext uri="{FF2B5EF4-FFF2-40B4-BE49-F238E27FC236}">
                <a16:creationId xmlns:a16="http://schemas.microsoft.com/office/drawing/2014/main" id="{D16C5727-A7A2-82EE-A0D8-A5C02427FB7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M18 ACCESS FEMININ</a:t>
            </a:r>
            <a:endParaRPr dirty="0"/>
          </a:p>
        </p:txBody>
      </p:sp>
      <p:sp>
        <p:nvSpPr>
          <p:cNvPr id="95" name="Google Shape;95;p8">
            <a:extLst>
              <a:ext uri="{FF2B5EF4-FFF2-40B4-BE49-F238E27FC236}">
                <a16:creationId xmlns:a16="http://schemas.microsoft.com/office/drawing/2014/main" id="{0A12ABE2-FBEF-25DA-872A-951C90DB7C9C}"/>
              </a:ext>
            </a:extLst>
          </p:cNvPr>
          <p:cNvSpPr txBox="1"/>
          <p:nvPr/>
        </p:nvSpPr>
        <p:spPr>
          <a:xfrm>
            <a:off x="335803" y="1242297"/>
            <a:ext cx="8679300" cy="5909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Phase FINALES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DEMIS FINALES ET FINALES en 1 match.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1800" i="1" dirty="0">
                <a:solidFill>
                  <a:srgbClr val="002060"/>
                </a:solidFill>
              </a:rPr>
              <a:t>L’équipe la mieux classée reçoit.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fr-FR" sz="1800" i="1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1800" i="1" dirty="0">
                <a:solidFill>
                  <a:srgbClr val="002060"/>
                </a:solidFill>
              </a:rPr>
              <a:t>Mêmes tableaux pour les classements 5-8, 9-12, 13-16.  </a:t>
            </a:r>
            <a:endParaRPr lang="fr-FR" sz="18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lvl="0">
              <a:buClr>
                <a:schemeClr val="dk1"/>
              </a:buClr>
            </a:pPr>
            <a:endParaRPr dirty="0"/>
          </a:p>
        </p:txBody>
      </p:sp>
      <p:pic>
        <p:nvPicPr>
          <p:cNvPr id="96" name="Google Shape;96;p8">
            <a:extLst>
              <a:ext uri="{FF2B5EF4-FFF2-40B4-BE49-F238E27FC236}">
                <a16:creationId xmlns:a16="http://schemas.microsoft.com/office/drawing/2014/main" id="{BAEB1492-F0F5-C022-3D02-C491893525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Image générée par l'IA">
            <a:extLst>
              <a:ext uri="{FF2B5EF4-FFF2-40B4-BE49-F238E27FC236}">
                <a16:creationId xmlns:a16="http://schemas.microsoft.com/office/drawing/2014/main" id="{F1E3C71C-A9F3-DF14-FA56-A70930349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268053"/>
            <a:ext cx="6858000" cy="37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92">
          <a:extLst>
            <a:ext uri="{FF2B5EF4-FFF2-40B4-BE49-F238E27FC236}">
              <a16:creationId xmlns:a16="http://schemas.microsoft.com/office/drawing/2014/main" id="{A8DDAF6E-1D28-1A2C-C715-75900E316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>
            <a:extLst>
              <a:ext uri="{FF2B5EF4-FFF2-40B4-BE49-F238E27FC236}">
                <a16:creationId xmlns:a16="http://schemas.microsoft.com/office/drawing/2014/main" id="{993435B2-5F58-BE3B-73F4-D5E21BD5E2F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94" name="Google Shape;94;p8">
            <a:extLst>
              <a:ext uri="{FF2B5EF4-FFF2-40B4-BE49-F238E27FC236}">
                <a16:creationId xmlns:a16="http://schemas.microsoft.com/office/drawing/2014/main" id="{1999BCAF-2B3F-A11D-E6EA-BA38F4C6512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M18 ACCESS MASCULIN</a:t>
            </a:r>
            <a:endParaRPr dirty="0"/>
          </a:p>
        </p:txBody>
      </p:sp>
      <p:sp>
        <p:nvSpPr>
          <p:cNvPr id="95" name="Google Shape;95;p8">
            <a:extLst>
              <a:ext uri="{FF2B5EF4-FFF2-40B4-BE49-F238E27FC236}">
                <a16:creationId xmlns:a16="http://schemas.microsoft.com/office/drawing/2014/main" id="{301E5EEE-3A86-DA0C-D289-5166681A2C8B}"/>
              </a:ext>
            </a:extLst>
          </p:cNvPr>
          <p:cNvSpPr txBox="1"/>
          <p:nvPr/>
        </p:nvSpPr>
        <p:spPr>
          <a:xfrm>
            <a:off x="335803" y="1242297"/>
            <a:ext cx="86793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Phase régulière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10 équipes engagés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dirty="0">
                <a:solidFill>
                  <a:srgbClr val="002060"/>
                </a:solidFill>
              </a:rPr>
              <a:t>2 poules de 5 équipes, championnat en 10 journées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2060"/>
                </a:solidFill>
              </a:rPr>
              <a:t>Les équipes 1 à 3 se qualifient en PLAY-OFF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2060"/>
                </a:solidFill>
              </a:rPr>
              <a:t>Les équipes 4 et 5 en classement 5 à 8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lvl="0">
              <a:buClr>
                <a:schemeClr val="dk1"/>
              </a:buClr>
            </a:pPr>
            <a:endParaRPr dirty="0"/>
          </a:p>
        </p:txBody>
      </p:sp>
      <p:pic>
        <p:nvPicPr>
          <p:cNvPr id="96" name="Google Shape;96;p8">
            <a:extLst>
              <a:ext uri="{FF2B5EF4-FFF2-40B4-BE49-F238E27FC236}">
                <a16:creationId xmlns:a16="http://schemas.microsoft.com/office/drawing/2014/main" id="{1313BF2A-3539-1132-5363-E89CB23BF6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9AF614-31FE-10D2-A25B-8EADD125B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951" y="3086403"/>
            <a:ext cx="5316945" cy="32504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068A87-038E-0457-758C-C13964BDD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1612"/>
          <a:stretch>
            <a:fillRect/>
          </a:stretch>
        </p:blipFill>
        <p:spPr>
          <a:xfrm>
            <a:off x="128897" y="3058138"/>
            <a:ext cx="2776384" cy="327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98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2895F6F1-E81F-95A4-FC25-6C47FFFF1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>
            <a:extLst>
              <a:ext uri="{FF2B5EF4-FFF2-40B4-BE49-F238E27FC236}">
                <a16:creationId xmlns:a16="http://schemas.microsoft.com/office/drawing/2014/main" id="{42AA47A1-E6FB-6F9E-92A4-F0FFC5FF824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pic>
        <p:nvPicPr>
          <p:cNvPr id="66" name="Google Shape;66;p4">
            <a:extLst>
              <a:ext uri="{FF2B5EF4-FFF2-40B4-BE49-F238E27FC236}">
                <a16:creationId xmlns:a16="http://schemas.microsoft.com/office/drawing/2014/main" id="{4A187520-E23A-697D-2C20-80A1064F40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E41B00-8CFB-99A6-552B-1FB13769BBF5}"/>
              </a:ext>
            </a:extLst>
          </p:cNvPr>
          <p:cNvSpPr txBox="1"/>
          <p:nvPr/>
        </p:nvSpPr>
        <p:spPr>
          <a:xfrm>
            <a:off x="426790" y="1153738"/>
            <a:ext cx="806828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rgbClr val="002060"/>
                </a:solidFill>
              </a:rPr>
              <a:t>2</a:t>
            </a:r>
            <a:r>
              <a:rPr lang="fr-FR" sz="1600" b="1" u="sng" baseline="30000" dirty="0">
                <a:solidFill>
                  <a:srgbClr val="002060"/>
                </a:solidFill>
              </a:rPr>
              <a:t>ème</a:t>
            </a:r>
            <a:r>
              <a:rPr lang="fr-FR" sz="1600" b="1" u="sng" dirty="0">
                <a:solidFill>
                  <a:srgbClr val="002060"/>
                </a:solidFill>
              </a:rPr>
              <a:t> PHASE sur 6 journées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1</a:t>
            </a:r>
            <a:r>
              <a:rPr lang="fr-FR" sz="1600" baseline="30000" dirty="0">
                <a:solidFill>
                  <a:srgbClr val="002060"/>
                </a:solidFill>
              </a:rPr>
              <a:t>er</a:t>
            </a:r>
            <a:r>
              <a:rPr lang="fr-FR" sz="1600" dirty="0">
                <a:solidFill>
                  <a:srgbClr val="002060"/>
                </a:solidFill>
              </a:rPr>
              <a:t> , 2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et 3</a:t>
            </a:r>
            <a:r>
              <a:rPr lang="fr-FR" sz="1600" baseline="30000" dirty="0">
                <a:solidFill>
                  <a:srgbClr val="002060"/>
                </a:solidFill>
              </a:rPr>
              <a:t>ème</a:t>
            </a:r>
            <a:r>
              <a:rPr lang="fr-FR" sz="1600" dirty="0">
                <a:solidFill>
                  <a:srgbClr val="002060"/>
                </a:solidFill>
              </a:rPr>
              <a:t> en play-off d’accession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5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4 et 5 en poule de classement 7 à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94CA4C-0F09-DC4D-384F-E5FF23972BBF}"/>
              </a:ext>
            </a:extLst>
          </p:cNvPr>
          <p:cNvSpPr txBox="1"/>
          <p:nvPr/>
        </p:nvSpPr>
        <p:spPr>
          <a:xfrm rot="18797724">
            <a:off x="180985" y="2654710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Résultats conservés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1412AE-0F27-BDDA-4C9D-1975B8B75F5F}"/>
              </a:ext>
            </a:extLst>
          </p:cNvPr>
          <p:cNvSpPr txBox="1"/>
          <p:nvPr/>
        </p:nvSpPr>
        <p:spPr>
          <a:xfrm rot="18797724">
            <a:off x="-43437" y="5388387"/>
            <a:ext cx="2246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Résultats </a:t>
            </a:r>
            <a:r>
              <a:rPr lang="fr-FR" b="1" i="1" dirty="0">
                <a:highlight>
                  <a:srgbClr val="FFFF00"/>
                </a:highlight>
              </a:rPr>
              <a:t>NON</a:t>
            </a:r>
            <a:r>
              <a:rPr lang="fr-FR" i="1" dirty="0"/>
              <a:t> conservés</a:t>
            </a:r>
          </a:p>
        </p:txBody>
      </p:sp>
      <p:sp>
        <p:nvSpPr>
          <p:cNvPr id="5" name="Google Shape;94;p8">
            <a:extLst>
              <a:ext uri="{FF2B5EF4-FFF2-40B4-BE49-F238E27FC236}">
                <a16:creationId xmlns:a16="http://schemas.microsoft.com/office/drawing/2014/main" id="{67FDD059-FF12-EC34-DC48-F939EAFF30D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M18 ACCESS MASCULIN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9613CA-3CD8-165D-8030-113574AF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095" y="1736602"/>
            <a:ext cx="4398621" cy="21049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ADA797-555E-9FF7-C456-ED6665886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096" y="4364084"/>
            <a:ext cx="3387402" cy="210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18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 txBox="1">
            <a:spLocks noGrp="1"/>
          </p:cNvSpPr>
          <p:nvPr>
            <p:ph type="ctrTitle"/>
          </p:nvPr>
        </p:nvSpPr>
        <p:spPr>
          <a:xfrm>
            <a:off x="1467556" y="3981030"/>
            <a:ext cx="6110226" cy="48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85A"/>
              </a:buClr>
              <a:buSzPts val="3200"/>
              <a:buFont typeface="Verdana"/>
              <a:buNone/>
            </a:pPr>
            <a:r>
              <a:rPr lang="fr-FR"/>
              <a:t>CHAMPIONNATS JEUNES  </a:t>
            </a:r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ubTitle" idx="1"/>
          </p:nvPr>
        </p:nvSpPr>
        <p:spPr>
          <a:xfrm>
            <a:off x="2529814" y="4480443"/>
            <a:ext cx="5047968" cy="359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2000"/>
              <a:buNone/>
            </a:pPr>
            <a:r>
              <a:rPr lang="fr-FR"/>
              <a:t>CATÉGORIE M15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COUPE BOURGOGNE FRANCHE COMTE</a:t>
            </a:r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/>
              <a:t>M15</a:t>
            </a:r>
            <a:endParaRPr/>
          </a:p>
        </p:txBody>
      </p:sp>
      <p:sp>
        <p:nvSpPr>
          <p:cNvPr id="109" name="Google Shape;109;p10"/>
          <p:cNvSpPr txBox="1"/>
          <p:nvPr/>
        </p:nvSpPr>
        <p:spPr>
          <a:xfrm>
            <a:off x="232341" y="1385672"/>
            <a:ext cx="86793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>
                <a:solidFill>
                  <a:srgbClr val="002060"/>
                </a:solidFill>
              </a:rPr>
              <a:t>Date limite d’inscription: </a:t>
            </a:r>
            <a:r>
              <a:rPr lang="fr-FR" sz="2000">
                <a:solidFill>
                  <a:srgbClr val="002060"/>
                </a:solidFill>
              </a:rPr>
              <a:t> 24 Septembre 2026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>
                <a:solidFill>
                  <a:schemeClr val="hlink"/>
                </a:solidFill>
                <a:hlinkClick r:id="rId3"/>
              </a:rPr>
              <a:t>Lien d’inscription </a:t>
            </a:r>
            <a:endParaRPr sz="2000" u="sng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COUPE BFC </a:t>
            </a:r>
            <a:r>
              <a:rPr lang="fr-FR" sz="2000" u="sng">
                <a:solidFill>
                  <a:srgbClr val="002060"/>
                </a:solidFill>
              </a:rPr>
              <a:t>GARCON</a:t>
            </a: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fr-FR" sz="2000" u="sng">
                <a:solidFill>
                  <a:srgbClr val="002060"/>
                </a:solidFill>
              </a:rPr>
              <a:t>FILLES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Dimanche 27 </a:t>
            </a:r>
            <a:r>
              <a:rPr lang="fr-FR" sz="2000">
                <a:solidFill>
                  <a:srgbClr val="002060"/>
                </a:solidFill>
              </a:rPr>
              <a:t>Septembre 2026 à Dole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Format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tournoi 4x4 sur 1 journée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Ouvert à tous.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Tous les joueurs doivent être licenciés.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Equipes 4x4 M13 autorisées, licences avec « simple surclassement » 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0"/>
          <p:cNvPicPr preferRelativeResize="0"/>
          <p:nvPr/>
        </p:nvPicPr>
        <p:blipFill rotWithShape="1">
          <a:blip r:embed="rId4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16" name="Google Shape;116;p11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M15 ELITE 6x6</a:t>
            </a:r>
            <a:endParaRPr dirty="0"/>
          </a:p>
        </p:txBody>
      </p:sp>
      <p:sp>
        <p:nvSpPr>
          <p:cNvPr id="117" name="Google Shape;117;p11"/>
          <p:cNvSpPr txBox="1"/>
          <p:nvPr/>
        </p:nvSpPr>
        <p:spPr>
          <a:xfrm>
            <a:off x="335666" y="1664647"/>
            <a:ext cx="8679300" cy="3924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limite d'engagement </a:t>
            </a:r>
            <a:r>
              <a:rPr lang="fr-FR" sz="2000" dirty="0">
                <a:solidFill>
                  <a:srgbClr val="002060"/>
                </a:solidFill>
              </a:rPr>
              <a:t>: 16 Septembre 2026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Début du championnat </a:t>
            </a:r>
            <a:r>
              <a:rPr lang="fr-FR" sz="2000" dirty="0">
                <a:solidFill>
                  <a:srgbClr val="002060"/>
                </a:solidFill>
              </a:rPr>
              <a:t>: 3 Octobre 2026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limite de modification gratuite </a:t>
            </a:r>
            <a:r>
              <a:rPr lang="fr-FR" sz="2000" dirty="0">
                <a:solidFill>
                  <a:srgbClr val="002060"/>
                </a:solidFill>
              </a:rPr>
              <a:t>: 26 Septembre 2026</a:t>
            </a:r>
            <a:endParaRPr sz="20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rgbClr val="002060"/>
                </a:solidFill>
              </a:rPr>
              <a:t>Date fin période intermédiaire: </a:t>
            </a:r>
            <a:r>
              <a:rPr lang="fr-FR" sz="2000" dirty="0">
                <a:solidFill>
                  <a:srgbClr val="002060"/>
                </a:solidFill>
              </a:rPr>
              <a:t> 7 Octobre 2026</a:t>
            </a:r>
            <a:endParaRPr sz="2000" u="sng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Formules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formule à définir en fonction du nombre </a:t>
            </a:r>
            <a:r>
              <a:rPr lang="fr-FR" sz="2000" dirty="0">
                <a:solidFill>
                  <a:srgbClr val="002060"/>
                </a:solidFill>
              </a:rPr>
              <a:t>d’équipes engagées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Liens vers le championnat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Pas</a:t>
            </a:r>
            <a:r>
              <a:rPr lang="fr-FR" sz="2000" dirty="0">
                <a:solidFill>
                  <a:srgbClr val="002060"/>
                </a:solidFill>
              </a:rPr>
              <a:t> de championnat en début de saison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200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u="sng" dirty="0">
                <a:solidFill>
                  <a:srgbClr val="002060"/>
                </a:solidFill>
              </a:rPr>
              <a:t>Inscriptions reportées à DECEMBRE pour un démarrage début janvier </a:t>
            </a:r>
            <a:endParaRPr b="1" u="sng" dirty="0"/>
          </a:p>
        </p:txBody>
      </p:sp>
      <p:pic>
        <p:nvPicPr>
          <p:cNvPr id="118" name="Google Shape;118;p11"/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M15 ACCESS 4x4 (2</a:t>
            </a:r>
            <a:r>
              <a:rPr lang="fr-FR" baseline="30000" dirty="0"/>
              <a:t>ème</a:t>
            </a:r>
            <a:r>
              <a:rPr lang="fr-FR" dirty="0"/>
              <a:t> division)</a:t>
            </a:r>
            <a:endParaRPr dirty="0"/>
          </a:p>
        </p:txBody>
      </p:sp>
      <p:sp>
        <p:nvSpPr>
          <p:cNvPr id="125" name="Google Shape;125;p12"/>
          <p:cNvSpPr txBox="1"/>
          <p:nvPr/>
        </p:nvSpPr>
        <p:spPr>
          <a:xfrm>
            <a:off x="335666" y="1664647"/>
            <a:ext cx="8679300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d'engagement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16 septem</a:t>
            </a:r>
            <a:r>
              <a:rPr lang="fr-FR" sz="2000" dirty="0">
                <a:solidFill>
                  <a:srgbClr val="002060"/>
                </a:solidFill>
              </a:rPr>
              <a:t>bre 2026 (possibilité d’engager en cours de saison).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Début du championnat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1</a:t>
            </a:r>
            <a:r>
              <a:rPr lang="fr-FR" sz="2000" dirty="0">
                <a:solidFill>
                  <a:srgbClr val="002060"/>
                </a:solidFill>
              </a:rPr>
              <a:t>7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O</a:t>
            </a:r>
            <a:r>
              <a:rPr lang="fr-FR" sz="2000" dirty="0">
                <a:solidFill>
                  <a:srgbClr val="002060"/>
                </a:solidFill>
              </a:rPr>
              <a:t>ctobre 2026</a:t>
            </a:r>
            <a:endParaRPr sz="20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u="sng" dirty="0">
                <a:solidFill>
                  <a:schemeClr val="hlink"/>
                </a:solidFill>
                <a:hlinkClick r:id="rId3"/>
              </a:rPr>
              <a:t>Forms pour accueil</a:t>
            </a:r>
            <a:endParaRPr sz="200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Formules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plateaux par poules géographiques, puis par niveaux.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Liens vers le championnat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Féminin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 			</a:t>
            </a:r>
            <a:r>
              <a:rPr lang="fr-FR" sz="20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Masculin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Particulier de l’Epreuve (RPE) </a:t>
            </a: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Féminin				Masculin  </a:t>
            </a:r>
            <a:endParaRPr dirty="0"/>
          </a:p>
        </p:txBody>
      </p:sp>
      <p:pic>
        <p:nvPicPr>
          <p:cNvPr id="126" name="Google Shape;126;p12"/>
          <p:cNvPicPr preferRelativeResize="0"/>
          <p:nvPr/>
        </p:nvPicPr>
        <p:blipFill rotWithShape="1">
          <a:blip r:embed="rId6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C7F7D0F2-FE19-42BD-8E19-76F3E0CB5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>
            <a:extLst>
              <a:ext uri="{FF2B5EF4-FFF2-40B4-BE49-F238E27FC236}">
                <a16:creationId xmlns:a16="http://schemas.microsoft.com/office/drawing/2014/main" id="{67817AFD-A073-A8DF-A835-E847E84DB7B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24" name="Google Shape;124;p12">
            <a:extLst>
              <a:ext uri="{FF2B5EF4-FFF2-40B4-BE49-F238E27FC236}">
                <a16:creationId xmlns:a16="http://schemas.microsoft.com/office/drawing/2014/main" id="{6C22CFFE-1D5A-73C3-65A1-7BD4FD41799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M15 ACCESS 4x4, 1</a:t>
            </a:r>
            <a:r>
              <a:rPr lang="fr-FR" baseline="30000" dirty="0"/>
              <a:t>ère</a:t>
            </a:r>
            <a:r>
              <a:rPr lang="fr-FR" dirty="0"/>
              <a:t> phase</a:t>
            </a:r>
            <a:endParaRPr dirty="0"/>
          </a:p>
        </p:txBody>
      </p:sp>
      <p:sp>
        <p:nvSpPr>
          <p:cNvPr id="125" name="Google Shape;125;p12">
            <a:extLst>
              <a:ext uri="{FF2B5EF4-FFF2-40B4-BE49-F238E27FC236}">
                <a16:creationId xmlns:a16="http://schemas.microsoft.com/office/drawing/2014/main" id="{CA679127-F25F-0754-189C-0C56330CF689}"/>
              </a:ext>
            </a:extLst>
          </p:cNvPr>
          <p:cNvSpPr txBox="1"/>
          <p:nvPr/>
        </p:nvSpPr>
        <p:spPr>
          <a:xfrm>
            <a:off x="335803" y="1250324"/>
            <a:ext cx="86793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4 poules locales de 5 à 7 équipes sur 4 dates en plateau tournant.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200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solidFill>
                  <a:srgbClr val="002060"/>
                </a:solidFill>
              </a:rPr>
              <a:t>Chaque équipe est désigné pour recevoir 1 plateau.</a:t>
            </a:r>
            <a:endParaRPr sz="1800" b="0" i="0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2">
            <a:extLst>
              <a:ext uri="{FF2B5EF4-FFF2-40B4-BE49-F238E27FC236}">
                <a16:creationId xmlns:a16="http://schemas.microsoft.com/office/drawing/2014/main" id="{623AE5DC-ADCA-7451-520C-EADE15159F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7091FB-FEDB-F07D-3FFD-8AC6B44693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80" r="2405"/>
          <a:stretch>
            <a:fillRect/>
          </a:stretch>
        </p:blipFill>
        <p:spPr>
          <a:xfrm>
            <a:off x="280434" y="3013177"/>
            <a:ext cx="4395019" cy="34110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6DE3AF-EDDF-5C39-BA19-3E72AEC98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319" y="2965972"/>
            <a:ext cx="4209784" cy="34582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942E93-4922-91F2-5FCF-230003C26939}"/>
              </a:ext>
            </a:extLst>
          </p:cNvPr>
          <p:cNvSpPr txBox="1"/>
          <p:nvPr/>
        </p:nvSpPr>
        <p:spPr>
          <a:xfrm>
            <a:off x="1179871" y="2552123"/>
            <a:ext cx="3060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u="sng" dirty="0">
                <a:solidFill>
                  <a:srgbClr val="002060"/>
                </a:solidFill>
                <a:hlinkClick r:id="rId6"/>
              </a:rPr>
              <a:t>Poules Masculines et organisateurs </a:t>
            </a:r>
            <a:endParaRPr lang="fr-FR" i="1" u="sng" dirty="0">
              <a:solidFill>
                <a:srgbClr val="00206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0DA8B7-72D1-6556-7BEF-1E1AFCD55D8F}"/>
              </a:ext>
            </a:extLst>
          </p:cNvPr>
          <p:cNvSpPr txBox="1"/>
          <p:nvPr/>
        </p:nvSpPr>
        <p:spPr>
          <a:xfrm>
            <a:off x="5316569" y="2549951"/>
            <a:ext cx="2880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u="sng" dirty="0">
                <a:solidFill>
                  <a:srgbClr val="002060"/>
                </a:solidFill>
                <a:hlinkClick r:id="rId6"/>
              </a:rPr>
              <a:t>Poules féminines et organisateurs</a:t>
            </a:r>
            <a:endParaRPr lang="fr-FR" i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57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F06FDA0C-D87D-9A74-5BD5-9C50C090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>
            <a:extLst>
              <a:ext uri="{FF2B5EF4-FFF2-40B4-BE49-F238E27FC236}">
                <a16:creationId xmlns:a16="http://schemas.microsoft.com/office/drawing/2014/main" id="{2EDF1B5D-B375-6B6C-249B-4349BAA1FF7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24" name="Google Shape;124;p12">
            <a:extLst>
              <a:ext uri="{FF2B5EF4-FFF2-40B4-BE49-F238E27FC236}">
                <a16:creationId xmlns:a16="http://schemas.microsoft.com/office/drawing/2014/main" id="{B844098F-6B8E-6739-7D99-AC28497E3F3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M15 ACCESS 4x4, 2</a:t>
            </a:r>
            <a:r>
              <a:rPr lang="fr-FR" baseline="30000" dirty="0"/>
              <a:t>ème</a:t>
            </a:r>
            <a:r>
              <a:rPr lang="fr-FR" dirty="0"/>
              <a:t> phase </a:t>
            </a:r>
            <a:endParaRPr dirty="0"/>
          </a:p>
        </p:txBody>
      </p:sp>
      <p:sp>
        <p:nvSpPr>
          <p:cNvPr id="125" name="Google Shape;125;p12">
            <a:extLst>
              <a:ext uri="{FF2B5EF4-FFF2-40B4-BE49-F238E27FC236}">
                <a16:creationId xmlns:a16="http://schemas.microsoft.com/office/drawing/2014/main" id="{C3CF5277-0887-691F-A237-9315DCEA6F17}"/>
              </a:ext>
            </a:extLst>
          </p:cNvPr>
          <p:cNvSpPr txBox="1"/>
          <p:nvPr/>
        </p:nvSpPr>
        <p:spPr>
          <a:xfrm>
            <a:off x="426790" y="1242297"/>
            <a:ext cx="86793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Les équipes classées 1 et 2 de chaque poule locale se rencontrent en poule HAUTES géographique (EST et OUEST) de 4 équipes sur 4 nouvelles dates. </a:t>
            </a:r>
            <a:r>
              <a:rPr lang="fr-FR" sz="1900" b="0" i="1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Chaque équipe est désigné pour recevoir 1 plateau. En cas de désistement, l’équipe suivante reçoit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000" i="1" u="none" dirty="0">
              <a:solidFill>
                <a:srgbClr val="002060"/>
              </a:solidFill>
            </a:endParaRPr>
          </a:p>
          <a:p>
            <a:pPr lvl="0"/>
            <a:r>
              <a:rPr lang="fr-FR" sz="1900" i="1" dirty="0">
                <a:solidFill>
                  <a:srgbClr val="002060"/>
                </a:solidFill>
              </a:rPr>
              <a:t>2 poules BASSES géographiques (EST et OUEST) sont constituées pour les équipes classées au-delà de 2</a:t>
            </a:r>
            <a:r>
              <a:rPr lang="fr-FR" sz="1900" i="1" baseline="30000" dirty="0">
                <a:solidFill>
                  <a:srgbClr val="002060"/>
                </a:solidFill>
              </a:rPr>
              <a:t>ème</a:t>
            </a:r>
            <a:r>
              <a:rPr lang="fr-FR" sz="1900" i="1" dirty="0">
                <a:solidFill>
                  <a:srgbClr val="002060"/>
                </a:solidFill>
              </a:rPr>
              <a:t> place, afin de </a:t>
            </a:r>
            <a:r>
              <a:rPr lang="fr-FR" sz="1900" b="0" i="1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garantir un nombre suffisant d’équipes dans chaque zone.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2">
            <a:extLst>
              <a:ext uri="{FF2B5EF4-FFF2-40B4-BE49-F238E27FC236}">
                <a16:creationId xmlns:a16="http://schemas.microsoft.com/office/drawing/2014/main" id="{937FCCCA-94B1-5E6B-E22A-60988275B9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FFF08C-0D45-57DF-2B2B-2108D71F74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36"/>
          <a:stretch>
            <a:fillRect/>
          </a:stretch>
        </p:blipFill>
        <p:spPr>
          <a:xfrm>
            <a:off x="348448" y="3922242"/>
            <a:ext cx="3539616" cy="26881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D9B999-A8D4-F45F-A0C8-E5133A424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360" y="3940333"/>
            <a:ext cx="3270368" cy="26865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2E68E78-FA05-E15E-2C7F-1A11C9738E09}"/>
              </a:ext>
            </a:extLst>
          </p:cNvPr>
          <p:cNvSpPr txBox="1"/>
          <p:nvPr/>
        </p:nvSpPr>
        <p:spPr>
          <a:xfrm>
            <a:off x="468606" y="3582198"/>
            <a:ext cx="3299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u="sng" dirty="0">
                <a:solidFill>
                  <a:srgbClr val="002060"/>
                </a:solidFill>
              </a:rPr>
              <a:t>Regroupement des poules Masculines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E4ABE7-E336-8801-AADC-79A4EC175F81}"/>
              </a:ext>
            </a:extLst>
          </p:cNvPr>
          <p:cNvSpPr txBox="1"/>
          <p:nvPr/>
        </p:nvSpPr>
        <p:spPr>
          <a:xfrm>
            <a:off x="5011803" y="3567685"/>
            <a:ext cx="3098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u="sng" dirty="0">
                <a:solidFill>
                  <a:srgbClr val="002060"/>
                </a:solidFill>
              </a:rPr>
              <a:t>Regroupement des poules féminines</a:t>
            </a:r>
          </a:p>
        </p:txBody>
      </p:sp>
    </p:spTree>
    <p:extLst>
      <p:ext uri="{BB962C8B-B14F-4D97-AF65-F5344CB8AC3E}">
        <p14:creationId xmlns:p14="http://schemas.microsoft.com/office/powerpoint/2010/main" val="1155567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CA4B4A6B-E822-EECE-4C11-ED66F3659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>
            <a:extLst>
              <a:ext uri="{FF2B5EF4-FFF2-40B4-BE49-F238E27FC236}">
                <a16:creationId xmlns:a16="http://schemas.microsoft.com/office/drawing/2014/main" id="{D23673AF-491A-0522-DCE6-7AAEAB047B9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24" name="Google Shape;124;p12">
            <a:extLst>
              <a:ext uri="{FF2B5EF4-FFF2-40B4-BE49-F238E27FC236}">
                <a16:creationId xmlns:a16="http://schemas.microsoft.com/office/drawing/2014/main" id="{54E6587E-1CAE-0315-3997-ABC333D7CEB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M15 ACCESS 4x4</a:t>
            </a:r>
            <a:endParaRPr dirty="0"/>
          </a:p>
        </p:txBody>
      </p:sp>
      <p:sp>
        <p:nvSpPr>
          <p:cNvPr id="125" name="Google Shape;125;p12">
            <a:extLst>
              <a:ext uri="{FF2B5EF4-FFF2-40B4-BE49-F238E27FC236}">
                <a16:creationId xmlns:a16="http://schemas.microsoft.com/office/drawing/2014/main" id="{412468BE-8829-9EF8-5D83-1B5164CAB87C}"/>
              </a:ext>
            </a:extLst>
          </p:cNvPr>
          <p:cNvSpPr txBox="1"/>
          <p:nvPr/>
        </p:nvSpPr>
        <p:spPr>
          <a:xfrm>
            <a:off x="426790" y="1242297"/>
            <a:ext cx="8679300" cy="215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Les équipes classées 1 et 2 de chaque poule géographique (EST et OUEST) se rencontrent en poule BFC de 4 équipes sur 2 dates </a:t>
            </a:r>
            <a:r>
              <a:rPr lang="fr-FR" sz="2000" u="sng" dirty="0">
                <a:solidFill>
                  <a:srgbClr val="002060"/>
                </a:solidFill>
              </a:rPr>
              <a:t>régionales</a:t>
            </a:r>
            <a:r>
              <a:rPr lang="fr-FR" sz="2000" b="0" i="0" u="sng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800" u="sng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1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Chaque </a:t>
            </a:r>
            <a:r>
              <a:rPr lang="fr-FR" sz="2000" i="1" dirty="0">
                <a:solidFill>
                  <a:srgbClr val="002060"/>
                </a:solidFill>
              </a:rPr>
              <a:t>zone géographique </a:t>
            </a:r>
            <a:r>
              <a:rPr lang="fr-FR" sz="2000" b="0" i="1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est désignée pour recevoir 1 plateau. </a:t>
            </a:r>
            <a:endParaRPr lang="fr-FR" sz="2000" i="1" u="none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 dirty="0">
                <a:solidFill>
                  <a:srgbClr val="002060"/>
                </a:solidFill>
              </a:rPr>
              <a:t>Lors de tournois de poules hautes (phases 2 et 3), les 4 équipes se rencontrent 2 sets (1 de 25 points équivalent à 2 points au classement, 1 de 15 points équivalent à 1 point au classement). </a:t>
            </a:r>
            <a:endParaRPr sz="1800" b="0" i="1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2">
            <a:extLst>
              <a:ext uri="{FF2B5EF4-FFF2-40B4-BE49-F238E27FC236}">
                <a16:creationId xmlns:a16="http://schemas.microsoft.com/office/drawing/2014/main" id="{8E846AEE-F149-93D2-3FCC-D9E2999527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5E33788-B70F-2ADA-9F08-3140C41E8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322" y="3319616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86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6A331C03-96F0-25BE-FB29-FEC415BB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>
            <a:extLst>
              <a:ext uri="{FF2B5EF4-FFF2-40B4-BE49-F238E27FC236}">
                <a16:creationId xmlns:a16="http://schemas.microsoft.com/office/drawing/2014/main" id="{F059B6C2-DF9E-6A28-60D2-E27D0E0BDA0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24" name="Google Shape;124;p12">
            <a:extLst>
              <a:ext uri="{FF2B5EF4-FFF2-40B4-BE49-F238E27FC236}">
                <a16:creationId xmlns:a16="http://schemas.microsoft.com/office/drawing/2014/main" id="{390FA91D-04C7-6237-A795-C92F75A78B8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 dirty="0"/>
              <a:t>M15 ACCESS 4x4</a:t>
            </a:r>
            <a:endParaRPr dirty="0"/>
          </a:p>
        </p:txBody>
      </p:sp>
      <p:sp>
        <p:nvSpPr>
          <p:cNvPr id="125" name="Google Shape;125;p12">
            <a:extLst>
              <a:ext uri="{FF2B5EF4-FFF2-40B4-BE49-F238E27FC236}">
                <a16:creationId xmlns:a16="http://schemas.microsoft.com/office/drawing/2014/main" id="{C767920B-04A8-EA75-BE89-737DCBD976A5}"/>
              </a:ext>
            </a:extLst>
          </p:cNvPr>
          <p:cNvSpPr txBox="1"/>
          <p:nvPr/>
        </p:nvSpPr>
        <p:spPr>
          <a:xfrm>
            <a:off x="426790" y="1242297"/>
            <a:ext cx="86793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i="1" dirty="0">
                <a:solidFill>
                  <a:srgbClr val="002060"/>
                </a:solidFill>
              </a:rPr>
              <a:t>2 poules géographiques de poules basses </a:t>
            </a:r>
            <a:r>
              <a:rPr lang="fr-FR" sz="2000" b="0" i="1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pour les équipes classées au-delà de 2</a:t>
            </a:r>
            <a:r>
              <a:rPr lang="fr-FR" sz="2000" b="0" i="1" strike="noStrike" cap="none" baseline="300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ème</a:t>
            </a:r>
            <a:r>
              <a:rPr lang="fr-FR" sz="2000" b="0" i="1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place.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2">
            <a:extLst>
              <a:ext uri="{FF2B5EF4-FFF2-40B4-BE49-F238E27FC236}">
                <a16:creationId xmlns:a16="http://schemas.microsoft.com/office/drawing/2014/main" id="{2F36FC1A-456D-EB02-2BC3-D97D14D21A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A96430-96E7-45D0-E9B6-E7B92548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218" y="2066577"/>
            <a:ext cx="5073503" cy="434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899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 txBox="1">
            <a:spLocks noGrp="1"/>
          </p:cNvSpPr>
          <p:nvPr>
            <p:ph type="ctrTitle"/>
          </p:nvPr>
        </p:nvSpPr>
        <p:spPr>
          <a:xfrm>
            <a:off x="1467556" y="3981030"/>
            <a:ext cx="6110226" cy="48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85A"/>
              </a:buClr>
              <a:buSzPts val="3200"/>
              <a:buFont typeface="Verdana"/>
              <a:buNone/>
            </a:pPr>
            <a:r>
              <a:rPr lang="fr-FR"/>
              <a:t>CHAMPIONNATS JEUNES  </a:t>
            </a:r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1"/>
          </p:nvPr>
        </p:nvSpPr>
        <p:spPr>
          <a:xfrm>
            <a:off x="2529814" y="4480443"/>
            <a:ext cx="5047968" cy="359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2000"/>
              <a:buNone/>
            </a:pPr>
            <a:r>
              <a:rPr lang="fr-FR"/>
              <a:t>CATÉGORIES M13/M11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38" name="Google Shape;138;p14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/>
              <a:t>M13 4x4</a:t>
            </a:r>
            <a:endParaRPr/>
          </a:p>
        </p:txBody>
      </p:sp>
      <p:sp>
        <p:nvSpPr>
          <p:cNvPr id="139" name="Google Shape;139;p14"/>
          <p:cNvSpPr txBox="1"/>
          <p:nvPr/>
        </p:nvSpPr>
        <p:spPr>
          <a:xfrm>
            <a:off x="335666" y="1664647"/>
            <a:ext cx="8679300" cy="47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d'engagement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FR" sz="2000">
                <a:solidFill>
                  <a:srgbClr val="002060"/>
                </a:solidFill>
              </a:rPr>
              <a:t>16 décembre 2026</a:t>
            </a: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Début du championnat régional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6 </a:t>
            </a:r>
            <a:r>
              <a:rPr lang="fr-FR" sz="2000">
                <a:solidFill>
                  <a:srgbClr val="002060"/>
                </a:solidFill>
              </a:rPr>
              <a:t>mars 2027</a:t>
            </a: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5 plateaux régionaux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plateaux ouverts à tous. Mixité autorisée dans la catégorie garçon. Regroupement de licenciés possible. 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Particulier de l’Epreuve (RPE)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à venir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/>
          </a:p>
        </p:txBody>
      </p:sp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CHAMPIONNAT</a:t>
            </a:r>
            <a:endParaRPr/>
          </a:p>
        </p:txBody>
      </p:sp>
      <p:sp>
        <p:nvSpPr>
          <p:cNvPr id="146" name="Google Shape;146;p15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/>
              <a:t>M11 2x2</a:t>
            </a:r>
            <a:endParaRPr/>
          </a:p>
        </p:txBody>
      </p:sp>
      <p:sp>
        <p:nvSpPr>
          <p:cNvPr id="147" name="Google Shape;147;p15"/>
          <p:cNvSpPr txBox="1"/>
          <p:nvPr/>
        </p:nvSpPr>
        <p:spPr>
          <a:xfrm>
            <a:off x="335666" y="1664647"/>
            <a:ext cx="8679300" cy="47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Date limite d'engagement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  <a:r>
              <a:rPr lang="fr-FR" sz="2000">
                <a:solidFill>
                  <a:srgbClr val="002060"/>
                </a:solidFill>
              </a:rPr>
              <a:t>16 décembre 2026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Début du championnat régional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6 </a:t>
            </a:r>
            <a:r>
              <a:rPr lang="fr-FR" sz="2000">
                <a:solidFill>
                  <a:srgbClr val="002060"/>
                </a:solidFill>
              </a:rPr>
              <a:t>février 2027</a:t>
            </a: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Formules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4 plateaux régionaux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FR" sz="2000">
                <a:solidFill>
                  <a:srgbClr val="002060"/>
                </a:solidFill>
              </a:rPr>
              <a:t>plateaux ouverts à tous. Mixité autorisée dans la catégorie garçon Open. Regroupement de licenciés possible.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Particulier de l’Epreuve (RPE) </a:t>
            </a: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à venir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/>
          </a:p>
        </p:txBody>
      </p:sp>
      <p:pic>
        <p:nvPicPr>
          <p:cNvPr id="148" name="Google Shape;148;p15"/>
          <p:cNvPicPr preferRelativeResize="0"/>
          <p:nvPr/>
        </p:nvPicPr>
        <p:blipFill rotWithShape="1">
          <a:blip r:embed="rId3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>
            <a:spLocks noGrp="1"/>
          </p:cNvSpPr>
          <p:nvPr>
            <p:ph type="ctrTitle"/>
          </p:nvPr>
        </p:nvSpPr>
        <p:spPr>
          <a:xfrm>
            <a:off x="1467556" y="3981030"/>
            <a:ext cx="6110226" cy="48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85A"/>
              </a:buClr>
              <a:buSzPts val="3200"/>
              <a:buFont typeface="Verdana"/>
              <a:buNone/>
            </a:pPr>
            <a:r>
              <a:rPr lang="fr-FR"/>
              <a:t>DOCUMENTS </a:t>
            </a:r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subTitle" idx="1"/>
          </p:nvPr>
        </p:nvSpPr>
        <p:spPr>
          <a:xfrm>
            <a:off x="2529814" y="4480443"/>
            <a:ext cx="5047968" cy="359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ts val="2000"/>
              <a:buNone/>
            </a:pPr>
            <a:r>
              <a:rPr lang="fr-FR"/>
              <a:t>AIDE AUX CLUBS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>
                <a:alpha val="92157"/>
              </a:srgbClr>
            </a:gs>
            <a:gs pos="35000">
              <a:srgbClr val="F4F8FB">
                <a:alpha val="92157"/>
              </a:srgbClr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"/>
          <p:cNvSpPr txBox="1">
            <a:spLocks noGrp="1"/>
          </p:cNvSpPr>
          <p:nvPr>
            <p:ph type="ctrTitle"/>
          </p:nvPr>
        </p:nvSpPr>
        <p:spPr>
          <a:xfrm>
            <a:off x="426790" y="350475"/>
            <a:ext cx="8249842" cy="30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F2828"/>
              </a:buClr>
              <a:buSzPct val="100000"/>
              <a:buFont typeface="Verdana"/>
              <a:buNone/>
            </a:pPr>
            <a:r>
              <a:rPr lang="fr-FR"/>
              <a:t>DOCUMENTS</a:t>
            </a:r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subTitle" idx="1"/>
          </p:nvPr>
        </p:nvSpPr>
        <p:spPr>
          <a:xfrm>
            <a:off x="426790" y="687504"/>
            <a:ext cx="8249842" cy="38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</a:pPr>
            <a:r>
              <a:rPr lang="fr-FR"/>
              <a:t>AIDE AUX CLUBS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335666" y="1664647"/>
            <a:ext cx="86793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Retrouvez tous les documents nécessaires sur le site de la ligue 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https://bourgognefranchecomtevolley.fr/documents-sportif</a:t>
            </a:r>
            <a:r>
              <a:rPr lang="fr-FR" sz="2000" b="0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sng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sng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1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Règlement général des épreuves sportives régionale (RGES)</a:t>
            </a:r>
            <a:r>
              <a:rPr lang="fr-FR" sz="2000" b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à veni</a:t>
            </a:r>
            <a:r>
              <a:rPr lang="fr-FR" sz="2000">
                <a:solidFill>
                  <a:srgbClr val="002060"/>
                </a:solidFill>
              </a:rPr>
              <a:t>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1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1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Guide organisateur de tournoi jeune</a:t>
            </a:r>
            <a:endParaRPr/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1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Catégories jeunes et surclassements</a:t>
            </a:r>
            <a:endParaRPr sz="1800" b="0" i="1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1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1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Fiche d’inscription d’équipe </a:t>
            </a:r>
            <a:endParaRPr/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1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Feuille de match</a:t>
            </a:r>
            <a:endParaRPr/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fr-FR" sz="2000" b="0" i="1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Feuille de position…</a:t>
            </a:r>
            <a:endParaRPr/>
          </a:p>
        </p:txBody>
      </p:sp>
      <p:pic>
        <p:nvPicPr>
          <p:cNvPr id="162" name="Google Shape;162;p17"/>
          <p:cNvPicPr preferRelativeResize="0"/>
          <p:nvPr/>
        </p:nvPicPr>
        <p:blipFill rotWithShape="1">
          <a:blip r:embed="rId4">
            <a:alphaModFix/>
          </a:blip>
          <a:srcRect l="12055" t="3148" r="36804" b="17218"/>
          <a:stretch/>
        </p:blipFill>
        <p:spPr>
          <a:xfrm>
            <a:off x="7379870" y="1"/>
            <a:ext cx="1635233" cy="891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1461</Words>
  <Application>Microsoft Office PowerPoint</Application>
  <PresentationFormat>Affichage à l'écran (4:3)</PresentationFormat>
  <Paragraphs>361</Paragraphs>
  <Slides>33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9" baseType="lpstr">
      <vt:lpstr>Helvetica Neue</vt:lpstr>
      <vt:lpstr>Arial</vt:lpstr>
      <vt:lpstr>Verdana</vt:lpstr>
      <vt:lpstr>Calibri</vt:lpstr>
      <vt:lpstr>Courier New</vt:lpstr>
      <vt:lpstr>Thème Office</vt:lpstr>
      <vt:lpstr>Présentation PowerPoint</vt:lpstr>
      <vt:lpstr>CHAMPIONNATS </vt:lpstr>
      <vt:lpstr>CHAMPIONNAT</vt:lpstr>
      <vt:lpstr>CHAMPIONNATS</vt:lpstr>
      <vt:lpstr>CHAMPIONNAT</vt:lpstr>
      <vt:lpstr>CHAMPIONNAT</vt:lpstr>
      <vt:lpstr>CHAMPIONNAT</vt:lpstr>
      <vt:lpstr>CHAMPIONNAT</vt:lpstr>
      <vt:lpstr>CHAMPIONNAT</vt:lpstr>
      <vt:lpstr>CHAMPIONNAT</vt:lpstr>
      <vt:lpstr>CHAMPIONNATS JEUNES  </vt:lpstr>
      <vt:lpstr>COUPE BOURGOGNE FRANCHE COMTE</vt:lpstr>
      <vt:lpstr>CHAMPIONNAT</vt:lpstr>
      <vt:lpstr>CHAMPIONNAT</vt:lpstr>
      <vt:lpstr>CHAMPIONNAT</vt:lpstr>
      <vt:lpstr>CHAMPIONNAT</vt:lpstr>
      <vt:lpstr>Présentation PowerPoint</vt:lpstr>
      <vt:lpstr>CHAMPIONNAT</vt:lpstr>
      <vt:lpstr>CHAMPIONNAT</vt:lpstr>
      <vt:lpstr>CHAMPIONNAT</vt:lpstr>
      <vt:lpstr>CHAMPIONNATS JEUNES  </vt:lpstr>
      <vt:lpstr>COUPE BOURGOGNE FRANCHE COMTE</vt:lpstr>
      <vt:lpstr>CHAMPIONNAT</vt:lpstr>
      <vt:lpstr>CHAMPIONNAT</vt:lpstr>
      <vt:lpstr>CHAMPIONNAT</vt:lpstr>
      <vt:lpstr>CHAMPIONNAT</vt:lpstr>
      <vt:lpstr>CHAMPIONNAT</vt:lpstr>
      <vt:lpstr>CHAMPIONNAT</vt:lpstr>
      <vt:lpstr>CHAMPIONNATS JEUNES  </vt:lpstr>
      <vt:lpstr>CHAMPIONNAT</vt:lpstr>
      <vt:lpstr>CHAMPIONNAT</vt:lpstr>
      <vt:lpstr>DOCUMENTS </vt:lpstr>
      <vt:lpstr>DOCUMENTS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Sam</dc:creator>
  <cp:lastModifiedBy>LIGUE BFC VOLLEY</cp:lastModifiedBy>
  <cp:revision>2</cp:revision>
  <dcterms:created xsi:type="dcterms:W3CDTF">2017-06-14T12:46:38Z</dcterms:created>
  <dcterms:modified xsi:type="dcterms:W3CDTF">2026-10-12T09:46:39Z</dcterms:modified>
</cp:coreProperties>
</file>